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72" r:id="rId3"/>
  </p:sldMasterIdLst>
  <p:notesMasterIdLst>
    <p:notesMasterId r:id="rId30"/>
  </p:notesMasterIdLst>
  <p:sldIdLst>
    <p:sldId id="266" r:id="rId4"/>
    <p:sldId id="269" r:id="rId5"/>
    <p:sldId id="268" r:id="rId6"/>
    <p:sldId id="267" r:id="rId7"/>
    <p:sldId id="257" r:id="rId8"/>
    <p:sldId id="271" r:id="rId9"/>
    <p:sldId id="272" r:id="rId10"/>
    <p:sldId id="270" r:id="rId11"/>
    <p:sldId id="273" r:id="rId12"/>
    <p:sldId id="274" r:id="rId13"/>
    <p:sldId id="275" r:id="rId14"/>
    <p:sldId id="276" r:id="rId15"/>
    <p:sldId id="262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63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252E"/>
    <a:srgbClr val="C00C29"/>
    <a:srgbClr val="7C1E25"/>
    <a:srgbClr val="7D212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10776-8274-44A3-8478-4C64CF8137C3}" type="datetimeFigureOut">
              <a:rPr lang="de-DE" smtClean="0"/>
              <a:t>24.09.2019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347C8-A6ED-4AE8-8E25-E4CA0F1B2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13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16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62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4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4639" y="6356350"/>
            <a:ext cx="5574721" cy="365125"/>
          </a:xfrm>
        </p:spPr>
        <p:txBody>
          <a:bodyPr/>
          <a:lstStyle/>
          <a:p>
            <a:r>
              <a:rPr lang="de-DE"/>
              <a:t>Marvin Holten - QSEC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15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7803-2E87-4A1F-A6D2-F2AF9154672F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13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99F4-4BD8-4178-B663-48C4BAB7B798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76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627062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9765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778000"/>
            <a:ext cx="1860550" cy="40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Normal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1525" y="1184671"/>
            <a:ext cx="5375275" cy="1193800"/>
          </a:xfrm>
        </p:spPr>
        <p:txBody>
          <a:bodyPr/>
          <a:lstStyle>
            <a:lvl2pPr marL="0" indent="0" algn="l">
              <a:buFont typeface="Arial"/>
              <a:buNone/>
              <a:defRPr b="0" baseline="0"/>
            </a:lvl2pPr>
            <a:lvl3pPr marL="248400" algn="l">
              <a:defRPr baseline="0"/>
            </a:lvl3pPr>
            <a:lvl4pPr marL="432000" indent="-176400" algn="l">
              <a:defRPr/>
            </a:lvl4pPr>
          </a:lstStyle>
          <a:p>
            <a:pPr lvl="1"/>
            <a:r>
              <a:rPr lang="en-US" b="1" dirty="0"/>
              <a:t>Default bullet list with title</a:t>
            </a:r>
          </a:p>
          <a:p>
            <a:pPr lvl="2"/>
            <a:r>
              <a:rPr lang="en-US" dirty="0"/>
              <a:t>0.69 cm indent, 0.49cm hanging</a:t>
            </a:r>
          </a:p>
          <a:p>
            <a:pPr lvl="3"/>
            <a:r>
              <a:rPr lang="en-US" dirty="0"/>
              <a:t>Second indent 1.2 cm, 0.49 hanging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311525" y="2949342"/>
            <a:ext cx="5375275" cy="1193800"/>
          </a:xfrm>
        </p:spPr>
        <p:txBody>
          <a:bodyPr/>
          <a:lstStyle>
            <a:lvl2pPr marL="255600" indent="0" algn="l">
              <a:buFont typeface="Arial"/>
              <a:buNone/>
              <a:defRPr b="0" baseline="0"/>
            </a:lvl2pPr>
            <a:lvl3pPr marL="0" algn="l">
              <a:defRPr/>
            </a:lvl3pPr>
            <a:lvl4pPr marL="432000" indent="-176400" algn="l">
              <a:defRPr/>
            </a:lvl4pPr>
          </a:lstStyle>
          <a:p>
            <a:pPr lvl="2"/>
            <a:r>
              <a:rPr lang="en-US" dirty="0"/>
              <a:t>0.49 cm hanging indent</a:t>
            </a:r>
          </a:p>
          <a:p>
            <a:pPr lvl="3"/>
            <a:r>
              <a:rPr lang="en-US" dirty="0"/>
              <a:t>Second indent 1.2 cm, 0.49 hanging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446734"/>
            <a:ext cx="1860550" cy="4064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Citation text</a:t>
            </a:r>
          </a:p>
        </p:txBody>
      </p:sp>
    </p:spTree>
    <p:extLst>
      <p:ext uri="{BB962C8B-B14F-4D97-AF65-F5344CB8AC3E}">
        <p14:creationId xmlns:p14="http://schemas.microsoft.com/office/powerpoint/2010/main" val="118487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66117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86100"/>
            <a:ext cx="1860550" cy="40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Normal text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935663"/>
            <a:ext cx="1860550" cy="4064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Citation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627062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765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</p:spTree>
    <p:extLst>
      <p:ext uri="{BB962C8B-B14F-4D97-AF65-F5344CB8AC3E}">
        <p14:creationId xmlns:p14="http://schemas.microsoft.com/office/powerpoint/2010/main" val="181633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4639" y="6356350"/>
            <a:ext cx="5574721" cy="365125"/>
          </a:xfrm>
        </p:spPr>
        <p:txBody>
          <a:bodyPr/>
          <a:lstStyle/>
          <a:p>
            <a:r>
              <a:rPr lang="de-DE"/>
              <a:t>Marvin Holten - QSEC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70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7DE9-BAFB-45CF-8112-9408025D5EEC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949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D005-95FD-42AE-8636-B3ADC5058EA6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58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2822-82EB-421B-B18C-8F5A2CCE5656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557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590F-B3A1-4C87-9F05-5D1C687786FA}" type="datetime1">
              <a:rPr lang="de-DE" smtClean="0"/>
              <a:t>24.09.2019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12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B78A8-5AFA-4325-AE2E-318C82E04DB2}" type="datetime1">
              <a:rPr lang="de-DE" smtClean="0"/>
              <a:t>24.09.2019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28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97DE9-BAFB-45CF-8112-9408025D5EEC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148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B459-B6CC-44F9-935A-BC196B08BFBB}" type="datetime1">
              <a:rPr lang="de-DE" smtClean="0"/>
              <a:t>24.09.2019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33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1A50-04F5-4BCF-8A50-4D0EF96BA23E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636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3390-ED1F-4F0A-83F6-0665B8366122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062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7803-2E87-4A1F-A6D2-F2AF9154672F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792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99F4-4BD8-4178-B663-48C4BAB7B798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44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627062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9765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778000"/>
            <a:ext cx="1860550" cy="40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Normal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1525" y="1184671"/>
            <a:ext cx="5375275" cy="1193800"/>
          </a:xfrm>
        </p:spPr>
        <p:txBody>
          <a:bodyPr/>
          <a:lstStyle>
            <a:lvl2pPr marL="0" indent="0" algn="l">
              <a:buFont typeface="Arial"/>
              <a:buNone/>
              <a:defRPr b="0" baseline="0"/>
            </a:lvl2pPr>
            <a:lvl3pPr marL="248400" algn="l">
              <a:defRPr baseline="0"/>
            </a:lvl3pPr>
            <a:lvl4pPr marL="432000" indent="-176400" algn="l">
              <a:defRPr/>
            </a:lvl4pPr>
          </a:lstStyle>
          <a:p>
            <a:pPr lvl="1"/>
            <a:r>
              <a:rPr lang="en-US" b="1" dirty="0"/>
              <a:t>Default bullet list with title</a:t>
            </a:r>
          </a:p>
          <a:p>
            <a:pPr lvl="2"/>
            <a:r>
              <a:rPr lang="en-US" dirty="0"/>
              <a:t>0.69 cm indent, 0.49cm hanging</a:t>
            </a:r>
          </a:p>
          <a:p>
            <a:pPr lvl="3"/>
            <a:r>
              <a:rPr lang="en-US" dirty="0"/>
              <a:t>Second indent 1.2 cm, 0.49 hanging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311525" y="2949342"/>
            <a:ext cx="5375275" cy="1193800"/>
          </a:xfrm>
        </p:spPr>
        <p:txBody>
          <a:bodyPr/>
          <a:lstStyle>
            <a:lvl2pPr marL="255600" indent="0" algn="l">
              <a:buFont typeface="Arial"/>
              <a:buNone/>
              <a:defRPr b="0" baseline="0"/>
            </a:lvl2pPr>
            <a:lvl3pPr marL="0" algn="l">
              <a:defRPr/>
            </a:lvl3pPr>
            <a:lvl4pPr marL="432000" indent="-176400" algn="l">
              <a:defRPr/>
            </a:lvl4pPr>
          </a:lstStyle>
          <a:p>
            <a:pPr lvl="2"/>
            <a:r>
              <a:rPr lang="en-US" dirty="0"/>
              <a:t>0.49 cm hanging indent</a:t>
            </a:r>
          </a:p>
          <a:p>
            <a:pPr lvl="3"/>
            <a:r>
              <a:rPr lang="en-US" dirty="0"/>
              <a:t>Second indent 1.2 cm, 0.49 hanging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446734"/>
            <a:ext cx="1860550" cy="4064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Citation text</a:t>
            </a:r>
          </a:p>
        </p:txBody>
      </p:sp>
    </p:spTree>
    <p:extLst>
      <p:ext uri="{BB962C8B-B14F-4D97-AF65-F5344CB8AC3E}">
        <p14:creationId xmlns:p14="http://schemas.microsoft.com/office/powerpoint/2010/main" val="1179131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66117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86100"/>
            <a:ext cx="1860550" cy="40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Normal text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935663"/>
            <a:ext cx="1860550" cy="4064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Citation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627062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7651"/>
            <a:ext cx="1860550" cy="393700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Helvetica 16 bold</a:t>
            </a:r>
          </a:p>
        </p:txBody>
      </p:sp>
    </p:spTree>
    <p:extLst>
      <p:ext uri="{BB962C8B-B14F-4D97-AF65-F5344CB8AC3E}">
        <p14:creationId xmlns:p14="http://schemas.microsoft.com/office/powerpoint/2010/main" val="360462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4639" y="6356350"/>
            <a:ext cx="5574721" cy="365125"/>
          </a:xfrm>
        </p:spPr>
        <p:txBody>
          <a:bodyPr/>
          <a:lstStyle/>
          <a:p>
            <a:r>
              <a:rPr lang="de-DE"/>
              <a:t>Marvin Holten - QSEC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878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C9F97DE9-BAFB-45CF-8112-9408025D5EEC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312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D0FAD005-95FD-42AE-8636-B3ADC5058EA6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02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D005-95FD-42AE-8636-B3ADC5058EA6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885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EF162822-82EB-421B-B18C-8F5A2CCE5656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36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5AC4590F-B3A1-4C87-9F05-5D1C687786FA}" type="datetime1">
              <a:rPr lang="de-DE" smtClean="0"/>
              <a:t>24.09.2019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6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CF3B78A8-5AFA-4325-AE2E-318C82E04DB2}" type="datetime1">
              <a:rPr lang="de-DE" smtClean="0"/>
              <a:t>24.09.2019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822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3188B459-B6CC-44F9-935A-BC196B08BFBB}" type="datetime1">
              <a:rPr lang="de-DE" smtClean="0"/>
              <a:t>24.09.2019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27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03B31A50-04F5-4BCF-8A50-4D0EF96BA23E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705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350E3390-ED1F-4F0A-83F6-0665B8366122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628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B3887803-2E87-4A1F-A6D2-F2AF9154672F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407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/>
          <a:lstStyle/>
          <a:p>
            <a:fld id="{510099F4-4BD8-4178-B663-48C4BAB7B798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7994" y="6351387"/>
            <a:ext cx="1000645" cy="365125"/>
          </a:xfrm>
          <a:prstGeom prst="rect">
            <a:avLst/>
          </a:prstGeom>
        </p:spPr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31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2822-82EB-421B-B18C-8F5A2CCE5656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63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590F-B3A1-4C87-9F05-5D1C687786FA}" type="datetime1">
              <a:rPr lang="de-DE" smtClean="0"/>
              <a:t>24.09.2019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76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B78A8-5AFA-4325-AE2E-318C82E04DB2}" type="datetime1">
              <a:rPr lang="de-DE" smtClean="0"/>
              <a:t>24.09.2019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23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B459-B6CC-44F9-935A-BC196B08BFBB}" type="datetime1">
              <a:rPr lang="de-DE" smtClean="0"/>
              <a:t>24.09.2019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5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1A50-04F5-4BCF-8A50-4D0EF96BA23E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9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3390-ED1F-4F0A-83F6-0665B8366122}" type="datetime1">
              <a:rPr lang="de-DE" smtClean="0"/>
              <a:t>24.09.2019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49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 userDrawn="1"/>
        </p:nvSpPr>
        <p:spPr>
          <a:xfrm>
            <a:off x="167291" y="150326"/>
            <a:ext cx="8145435" cy="73657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Bildergebnis fÃ¼r logo uni heidelberg">
            <a:extLst>
              <a:ext uri="{FF2B5EF4-FFF2-40B4-BE49-F238E27FC236}">
                <a16:creationId xmlns:a16="http://schemas.microsoft.com/office/drawing/2014/main" id="{468726F3-B45D-41B8-B8C1-B649EB4BD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4" y="150325"/>
            <a:ext cx="1404851" cy="7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774" y="150325"/>
            <a:ext cx="7240384" cy="73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74" y="1088967"/>
            <a:ext cx="8752781" cy="5162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50707045-0F2A-4CD4-B545-B0C50BDCDBD0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639" y="6361778"/>
            <a:ext cx="5574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DE"/>
              <a:t>Marvin Holten - QSEC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909" y="6356351"/>
            <a:ext cx="1000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9131A206-459D-47EB-8A35-8C080C04C58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E85CED-5C6E-4165-8170-D342BC4B0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4" y="5908676"/>
            <a:ext cx="18097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5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ill Sans MT" panose="020B0502020104020203" pitchFamily="34" charset="0"/>
          <a:ea typeface="+mj-ea"/>
          <a:cs typeface="Aharoni" panose="020B0604020202020204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 userDrawn="1"/>
        </p:nvSpPr>
        <p:spPr>
          <a:xfrm>
            <a:off x="167291" y="150326"/>
            <a:ext cx="8145435" cy="73657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Bildergebnis fÃ¼r logo uni heidelberg">
            <a:extLst>
              <a:ext uri="{FF2B5EF4-FFF2-40B4-BE49-F238E27FC236}">
                <a16:creationId xmlns:a16="http://schemas.microsoft.com/office/drawing/2014/main" id="{468726F3-B45D-41B8-B8C1-B649EB4BD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4" y="150325"/>
            <a:ext cx="1404851" cy="7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774" y="150325"/>
            <a:ext cx="7240384" cy="73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74" y="1088967"/>
            <a:ext cx="8752781" cy="5162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4068" y="6356351"/>
            <a:ext cx="1073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50707045-0F2A-4CD4-B545-B0C50BDCDBD0}" type="datetime1">
              <a:rPr lang="de-DE" smtClean="0"/>
              <a:t>24.09.2019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639" y="6361778"/>
            <a:ext cx="5574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DE"/>
              <a:t>Marvin Holten - QSEC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909" y="6356351"/>
            <a:ext cx="1000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9131A206-459D-47EB-8A35-8C080C04C58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36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ill Sans MT" panose="020B0502020104020203" pitchFamily="34" charset="0"/>
          <a:ea typeface="+mj-ea"/>
          <a:cs typeface="Aharoni" panose="020B0604020202020204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logo uni heidelberg">
            <a:extLst>
              <a:ext uri="{FF2B5EF4-FFF2-40B4-BE49-F238E27FC236}">
                <a16:creationId xmlns:a16="http://schemas.microsoft.com/office/drawing/2014/main" id="{468726F3-B45D-41B8-B8C1-B649EB4BD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4" y="5908676"/>
            <a:ext cx="1404851" cy="7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774" y="150325"/>
            <a:ext cx="7240384" cy="73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74" y="1088967"/>
            <a:ext cx="8752781" cy="5162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639" y="6361778"/>
            <a:ext cx="5574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DE"/>
              <a:t>Marvin Holten - QSEC 2019</a:t>
            </a:r>
            <a:endParaRPr lang="de-DE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E85CED-5C6E-4165-8170-D342BC4B0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4" y="5908676"/>
            <a:ext cx="18097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43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ill Sans MT" panose="020B0502020104020203" pitchFamily="34" charset="0"/>
          <a:ea typeface="+mj-ea"/>
          <a:cs typeface="Aharoni" panose="020B0604020202020204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3" Type="http://schemas.openxmlformats.org/officeDocument/2006/relationships/image" Target="../media/image40.tmp"/><Relationship Id="rId7" Type="http://schemas.openxmlformats.org/officeDocument/2006/relationships/image" Target="../media/image5.pn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8.tmp"/><Relationship Id="rId4" Type="http://schemas.openxmlformats.org/officeDocument/2006/relationships/image" Target="../media/image41.tmp"/><Relationship Id="rId9" Type="http://schemas.openxmlformats.org/officeDocument/2006/relationships/image" Target="../media/image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png"/><Relationship Id="rId9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mp"/><Relationship Id="rId3" Type="http://schemas.microsoft.com/office/2007/relationships/hdphoto" Target="../media/hdphoto1.wdp"/><Relationship Id="rId7" Type="http://schemas.openxmlformats.org/officeDocument/2006/relationships/image" Target="../media/image6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10.png"/><Relationship Id="rId7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tmp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13" Type="http://schemas.openxmlformats.org/officeDocument/2006/relationships/oleObject" Target="../embeddings/oleObject1.bin"/><Relationship Id="rId3" Type="http://schemas.openxmlformats.org/officeDocument/2006/relationships/image" Target="../media/image24.png"/><Relationship Id="rId7" Type="http://schemas.openxmlformats.org/officeDocument/2006/relationships/image" Target="../media/image25.tmp"/><Relationship Id="rId12" Type="http://schemas.openxmlformats.org/officeDocument/2006/relationships/image" Target="../media/image30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image" Target="../media/image29.tmp"/><Relationship Id="rId5" Type="http://schemas.openxmlformats.org/officeDocument/2006/relationships/image" Target="../media/image3.png"/><Relationship Id="rId10" Type="http://schemas.openxmlformats.org/officeDocument/2006/relationships/image" Target="../media/image28.tmp"/><Relationship Id="rId4" Type="http://schemas.microsoft.com/office/2007/relationships/hdphoto" Target="../media/hdphoto3.wdp"/><Relationship Id="rId9" Type="http://schemas.openxmlformats.org/officeDocument/2006/relationships/image" Target="../media/image27.tmp"/><Relationship Id="rId1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7" Type="http://schemas.openxmlformats.org/officeDocument/2006/relationships/image" Target="../media/image21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/>
        </p:nvSpPr>
        <p:spPr>
          <a:xfrm>
            <a:off x="516646" y="1122363"/>
            <a:ext cx="8110706" cy="238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77C2B6-0D47-4103-961A-66655711E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46" y="1122360"/>
            <a:ext cx="8110706" cy="3875309"/>
          </a:xfrm>
        </p:spPr>
        <p:txBody>
          <a:bodyPr>
            <a:normAutofit fontScale="90000"/>
          </a:bodyPr>
          <a:lstStyle/>
          <a:p>
            <a:r>
              <a:rPr lang="en-US" dirty="0"/>
              <a:t>Fermions </a:t>
            </a: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Two Dimensions:</a:t>
            </a:r>
            <a:br>
              <a:rPr lang="en-US" dirty="0" smtClean="0"/>
            </a:br>
            <a:r>
              <a:rPr lang="en-US" dirty="0" smtClean="0"/>
              <a:t>From Few </a:t>
            </a:r>
            <a:r>
              <a:rPr lang="en-US" dirty="0"/>
              <a:t>to </a:t>
            </a:r>
            <a:r>
              <a:rPr lang="en-US" dirty="0" smtClean="0"/>
              <a:t>Many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CED58-645C-4949-87F0-6CC844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03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Dependence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10</a:t>
            </a:fld>
            <a:endParaRPr lang="de-DE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3" y="1083326"/>
            <a:ext cx="5059303" cy="45859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503490" y="1083326"/>
            <a:ext cx="3571310" cy="1549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Interactions are tuned by </a:t>
            </a:r>
            <a:r>
              <a:rPr lang="en-US" sz="1600" dirty="0" err="1" smtClean="0"/>
              <a:t>Feshbach</a:t>
            </a:r>
            <a:r>
              <a:rPr lang="en-US" sz="1600" dirty="0" smtClean="0"/>
              <a:t> resonance</a:t>
            </a:r>
          </a:p>
          <a:p>
            <a:endParaRPr lang="en-US" sz="1600" dirty="0"/>
          </a:p>
          <a:p>
            <a:r>
              <a:rPr lang="en-US" sz="1600" dirty="0" smtClean="0"/>
              <a:t>Higher modes show mean-field shift with increasing attraction.</a:t>
            </a:r>
          </a:p>
        </p:txBody>
      </p:sp>
      <p:sp>
        <p:nvSpPr>
          <p:cNvPr id="9" name="Rechteck 8"/>
          <p:cNvSpPr/>
          <p:nvPr/>
        </p:nvSpPr>
        <p:spPr>
          <a:xfrm>
            <a:off x="5503490" y="2717719"/>
            <a:ext cx="2975956" cy="361597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414838"/>
              </p:ext>
            </p:extLst>
          </p:nvPr>
        </p:nvGraphicFramePr>
        <p:xfrm>
          <a:off x="5572662" y="2806487"/>
          <a:ext cx="2854346" cy="3459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Image" r:id="rId4" imgW="2715480" imgH="3291840" progId="Photoshop.Image.12">
                  <p:embed/>
                </p:oleObj>
              </mc:Choice>
              <mc:Fallback>
                <p:oleObj name="Image" r:id="rId4" imgW="2715480" imgH="3291840" progId="Photoshop.Image.12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2662" y="2806487"/>
                        <a:ext cx="2854346" cy="3459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1200451" y="5933582"/>
            <a:ext cx="3826817" cy="400110"/>
          </a:xfrm>
          <a:prstGeom prst="rect">
            <a:avLst/>
          </a:prstGeom>
          <a:ln w="38100">
            <a:solidFill>
              <a:srgbClr val="99252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/>
              <a:t>Lowest mode is non-monotonous!</a:t>
            </a:r>
          </a:p>
        </p:txBody>
      </p:sp>
    </p:spTree>
    <p:extLst>
      <p:ext uri="{BB962C8B-B14F-4D97-AF65-F5344CB8AC3E}">
        <p14:creationId xmlns:p14="http://schemas.microsoft.com/office/powerpoint/2010/main" val="45910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Few to Many 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11</a:t>
            </a:fld>
            <a:endParaRPr lang="de-DE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4" y="1103992"/>
            <a:ext cx="8752780" cy="3226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166774" y="4476829"/>
            <a:ext cx="6163064" cy="128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Lowest mode deepens with increasing particle number.</a:t>
            </a:r>
          </a:p>
          <a:p>
            <a:endParaRPr lang="en-US" sz="1600" dirty="0"/>
          </a:p>
          <a:p>
            <a:r>
              <a:rPr lang="en-US" sz="1600" dirty="0" smtClean="0"/>
              <a:t>Minimum shifts towards smaller binding energies for larger particle numbers.</a:t>
            </a:r>
          </a:p>
        </p:txBody>
      </p:sp>
      <p:sp>
        <p:nvSpPr>
          <p:cNvPr id="8" name="Textfeld 7"/>
          <p:cNvSpPr txBox="1"/>
          <p:nvPr/>
        </p:nvSpPr>
        <p:spPr>
          <a:xfrm rot="20700000">
            <a:off x="6348770" y="1618507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252E"/>
                </a:solidFill>
                <a:latin typeface="Helvetica" pitchFamily="2" charset="0"/>
              </a:rPr>
              <a:t>Preliminary!</a:t>
            </a:r>
            <a:endParaRPr lang="en-US" sz="1400" b="1" dirty="0">
              <a:solidFill>
                <a:srgbClr val="99252E"/>
              </a:solidFill>
              <a:latin typeface="Helvetica" pitchFamily="2" charset="0"/>
            </a:endParaRPr>
          </a:p>
        </p:txBody>
      </p:sp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3" y="3328171"/>
            <a:ext cx="2430182" cy="29331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1115763" y="5861194"/>
            <a:ext cx="4693272" cy="400110"/>
          </a:xfrm>
          <a:prstGeom prst="rect">
            <a:avLst/>
          </a:prstGeom>
          <a:ln w="38100">
            <a:solidFill>
              <a:srgbClr val="99252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/>
              <a:t>Lowest mode is </a:t>
            </a:r>
            <a:r>
              <a:rPr lang="en-US" sz="2000" b="1" dirty="0" smtClean="0"/>
              <a:t>few-body Higgs precursor!</a:t>
            </a:r>
            <a:endParaRPr lang="en-US" sz="2000" b="1" dirty="0"/>
          </a:p>
        </p:txBody>
      </p:sp>
      <p:sp>
        <p:nvSpPr>
          <p:cNvPr id="12" name="Rechteck 11"/>
          <p:cNvSpPr/>
          <p:nvPr/>
        </p:nvSpPr>
        <p:spPr>
          <a:xfrm>
            <a:off x="6329838" y="1624073"/>
            <a:ext cx="2461860" cy="155155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9916" r="1775" b="1956"/>
          <a:stretch/>
        </p:blipFill>
        <p:spPr>
          <a:xfrm>
            <a:off x="6496829" y="1642591"/>
            <a:ext cx="2144487" cy="15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Drive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12</a:t>
            </a:fld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622260" y="1063090"/>
            <a:ext cx="3297294" cy="365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Modulate binding energy at Higgs frequency.</a:t>
            </a:r>
          </a:p>
          <a:p>
            <a:endParaRPr lang="en-US" sz="1600" dirty="0"/>
          </a:p>
          <a:p>
            <a:r>
              <a:rPr lang="en-US" sz="1600" dirty="0" smtClean="0"/>
              <a:t>Observe coherent oscillations between probability for N=4 and N=6.</a:t>
            </a:r>
          </a:p>
          <a:p>
            <a:endParaRPr lang="en-US" sz="1600" dirty="0"/>
          </a:p>
          <a:p>
            <a:r>
              <a:rPr lang="en-US" sz="1600" dirty="0" smtClean="0"/>
              <a:t>Oscillations decay very slowly on the order of 250ms.</a:t>
            </a:r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8" y="3876858"/>
            <a:ext cx="4314304" cy="235379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chteck 8"/>
          <p:cNvSpPr/>
          <p:nvPr/>
        </p:nvSpPr>
        <p:spPr>
          <a:xfrm>
            <a:off x="4438998" y="3876858"/>
            <a:ext cx="2618507" cy="235379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7407158" y="3876857"/>
            <a:ext cx="1346144" cy="235379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9" y="1063090"/>
            <a:ext cx="5288282" cy="37157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Inhaltsplatzhalter 2"/>
          <p:cNvSpPr txBox="1">
            <a:spLocks/>
          </p:cNvSpPr>
          <p:nvPr/>
        </p:nvSpPr>
        <p:spPr>
          <a:xfrm>
            <a:off x="208338" y="4955073"/>
            <a:ext cx="4064407" cy="127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Can prepare system in coherent superposition of highly non-trivial many-body states! </a:t>
            </a:r>
          </a:p>
        </p:txBody>
      </p:sp>
    </p:spTree>
    <p:extLst>
      <p:ext uri="{BB962C8B-B14F-4D97-AF65-F5344CB8AC3E}">
        <p14:creationId xmlns:p14="http://schemas.microsoft.com/office/powerpoint/2010/main" val="37061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66" y="1083148"/>
            <a:ext cx="5162550" cy="5162550"/>
          </a:xfrm>
        </p:spPr>
      </p:pic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66" y="1075265"/>
            <a:ext cx="5162550" cy="5174295"/>
          </a:xfrm>
          <a:prstGeom prst="rect">
            <a:avLst/>
          </a:prstGeom>
        </p:spPr>
      </p:pic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66" y="1083148"/>
            <a:ext cx="5162550" cy="5162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BFE3DF-668B-441E-9204-F20EBDC8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Correlations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D5170B-5EB3-42E3-A818-73C309AE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5BD589-AB08-49D6-9915-1E985331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13</a:t>
            </a:fld>
            <a:endParaRPr lang="de-DE"/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AD690446-ED1B-4060-8B74-25BC76EC8AB8}"/>
              </a:ext>
            </a:extLst>
          </p:cNvPr>
          <p:cNvSpPr txBox="1"/>
          <p:nvPr/>
        </p:nvSpPr>
        <p:spPr>
          <a:xfrm>
            <a:off x="166774" y="3250907"/>
            <a:ext cx="3514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of complete 2D momentum distribution after TOF:</a:t>
            </a:r>
          </a:p>
          <a:p>
            <a:endParaRPr lang="en-GB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Single Particle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Spin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Instantaneous switch to non-interacting system with microwave pulse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8E4E5974-74E7-48A7-B52B-44D78DFD2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571"/>
          <a:stretch/>
        </p:blipFill>
        <p:spPr>
          <a:xfrm>
            <a:off x="166774" y="1083148"/>
            <a:ext cx="3514474" cy="2067280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0" y="989215"/>
            <a:ext cx="9144000" cy="58697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166774" y="1216083"/>
            <a:ext cx="3080923" cy="212148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339" y="1292407"/>
            <a:ext cx="2819790" cy="17681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hteck 15"/>
          <p:cNvSpPr/>
          <p:nvPr/>
        </p:nvSpPr>
        <p:spPr>
          <a:xfrm>
            <a:off x="201853" y="3060571"/>
            <a:ext cx="3010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M.G.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PRL 114, 230401 (2015)</a:t>
            </a:r>
          </a:p>
        </p:txBody>
      </p:sp>
      <p:sp>
        <p:nvSpPr>
          <p:cNvPr id="17" name="Rechteck 16"/>
          <p:cNvSpPr/>
          <p:nvPr/>
        </p:nvSpPr>
        <p:spPr>
          <a:xfrm>
            <a:off x="5702831" y="1060307"/>
            <a:ext cx="3184633" cy="231139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51" y="1108599"/>
            <a:ext cx="2819790" cy="202552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125495" y="3781471"/>
            <a:ext cx="3164866" cy="247380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5670739" y="3094706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359, 6374 (2018)</a:t>
            </a:r>
          </a:p>
        </p:txBody>
      </p:sp>
      <p:sp>
        <p:nvSpPr>
          <p:cNvPr id="21" name="Rechteck 20"/>
          <p:cNvSpPr/>
          <p:nvPr/>
        </p:nvSpPr>
        <p:spPr>
          <a:xfrm>
            <a:off x="5083520" y="5887738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365, 6450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2019)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Picture 6" descr="Screen Clippi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27" y="3834509"/>
            <a:ext cx="2432051" cy="2058332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558126" y="4348710"/>
            <a:ext cx="3164866" cy="141990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Bildschirmausschnitt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3" y="4421068"/>
            <a:ext cx="3045491" cy="967982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516150" y="5415294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 et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121, 120401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7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16" grpId="0"/>
      <p:bldP spid="17" grpId="0" animBg="1"/>
      <p:bldP spid="19" grpId="0" animBg="1"/>
      <p:bldP spid="20" grpId="0"/>
      <p:bldP spid="21" grpId="0"/>
      <p:bldP spid="23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0445" y="149629"/>
            <a:ext cx="7772400" cy="693016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Fermions in two </a:t>
            </a:r>
            <a:r>
              <a:rPr lang="en-US" sz="3600" dirty="0" smtClean="0"/>
              <a:t>dimension: many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47752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Nicolò</a:t>
            </a:r>
            <a:r>
              <a:rPr lang="en-US" dirty="0"/>
              <a:t> </a:t>
            </a:r>
            <a:r>
              <a:rPr lang="en-US" dirty="0" err="1"/>
              <a:t>Defenu</a:t>
            </a:r>
            <a:endParaRPr lang="en-US" dirty="0"/>
          </a:p>
          <a:p>
            <a:r>
              <a:rPr lang="en-US" dirty="0"/>
              <a:t>Institute for theoretical physics</a:t>
            </a:r>
          </a:p>
          <a:p>
            <a:r>
              <a:rPr lang="en-US" dirty="0"/>
              <a:t>Heidelberg University</a:t>
            </a:r>
          </a:p>
          <a:p>
            <a:endParaRPr lang="en-US" dirty="0"/>
          </a:p>
          <a:p>
            <a:r>
              <a:rPr lang="en-US" dirty="0"/>
              <a:t>QSEC</a:t>
            </a:r>
          </a:p>
          <a:p>
            <a:r>
              <a:rPr lang="en-US" dirty="0"/>
              <a:t>25/09/2019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44650" y="4112234"/>
            <a:ext cx="685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Quantum </a:t>
            </a:r>
            <a:r>
              <a:rPr lang="de-DE" dirty="0" err="1">
                <a:solidFill>
                  <a:srgbClr val="FF0000"/>
                </a:solidFill>
              </a:rPr>
              <a:t>scale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anomaly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spatial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coherence</a:t>
            </a:r>
            <a:r>
              <a:rPr lang="de-DE" dirty="0">
                <a:solidFill>
                  <a:srgbClr val="FF0000"/>
                </a:solidFill>
              </a:rPr>
              <a:t> in a 2D Fermi superfluid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048D1-267D-AF4C-ACBB-26EBF474F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98" y="1216690"/>
            <a:ext cx="38354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21AC9-F2F6-724F-A1AD-CA84785A5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Quantum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E4E0F-006C-2449-8296-069E29C29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871220"/>
            <a:ext cx="3986784" cy="917972"/>
          </a:xfrm>
        </p:spPr>
        <p:txBody>
          <a:bodyPr>
            <a:noAutofit/>
          </a:bodyPr>
          <a:lstStyle/>
          <a:p>
            <a:r>
              <a:rPr lang="de-DE" sz="2000" dirty="0" err="1"/>
              <a:t>Classical</a:t>
            </a:r>
            <a:r>
              <a:rPr lang="de-DE" sz="2000" dirty="0"/>
              <a:t> </a:t>
            </a:r>
            <a:r>
              <a:rPr lang="de-DE" sz="2000" dirty="0">
                <a:solidFill>
                  <a:prstClr val="black"/>
                </a:solidFill>
              </a:rPr>
              <a:t>System</a:t>
            </a:r>
            <a:endParaRPr lang="de-DE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5D9F3-D0AA-E140-9F2B-08F8946AAE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38633"/>
            <a:ext cx="1860550" cy="406400"/>
          </a:xfrm>
        </p:spPr>
        <p:txBody>
          <a:bodyPr>
            <a:normAutofit fontScale="55000" lnSpcReduction="20000"/>
          </a:bodyPr>
          <a:lstStyle/>
          <a:p>
            <a:r>
              <a:rPr lang="de-DE" dirty="0"/>
              <a:t>Motion </a:t>
            </a:r>
            <a:r>
              <a:rPr lang="de-DE" dirty="0" err="1"/>
              <a:t>Equations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FD480-0633-DA4F-B397-9D0AC961F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05" y="1900873"/>
            <a:ext cx="2093240" cy="1642427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3B602C57-1756-EC49-8C91-D3B91803B708}"/>
              </a:ext>
            </a:extLst>
          </p:cNvPr>
          <p:cNvSpPr/>
          <p:nvPr/>
        </p:nvSpPr>
        <p:spPr>
          <a:xfrm>
            <a:off x="3206396" y="2316226"/>
            <a:ext cx="1883256" cy="585598"/>
          </a:xfrm>
          <a:prstGeom prst="rightArrow">
            <a:avLst/>
          </a:prstGeom>
          <a:noFill/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8A263C-BFA9-AB4E-B1EA-D0F1DB633207}"/>
              </a:ext>
            </a:extLst>
          </p:cNvPr>
          <p:cNvSpPr/>
          <p:nvPr/>
        </p:nvSpPr>
        <p:spPr>
          <a:xfrm>
            <a:off x="5672023" y="1457167"/>
            <a:ext cx="1729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Single </a:t>
            </a:r>
            <a:r>
              <a:rPr lang="de-DE" dirty="0" err="1"/>
              <a:t>Trajectory</a:t>
            </a:r>
            <a:endParaRPr lang="de-DE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FB77E9D-1F90-F542-A9E4-F348D4CB20AC}"/>
              </a:ext>
            </a:extLst>
          </p:cNvPr>
          <p:cNvSpPr/>
          <p:nvPr/>
        </p:nvSpPr>
        <p:spPr>
          <a:xfrm>
            <a:off x="5715000" y="2043422"/>
            <a:ext cx="2298700" cy="941078"/>
          </a:xfrm>
          <a:custGeom>
            <a:avLst/>
            <a:gdLst>
              <a:gd name="connsiteX0" fmla="*/ 2765 w 2860265"/>
              <a:gd name="connsiteY0" fmla="*/ 2106645 h 2216684"/>
              <a:gd name="connsiteX1" fmla="*/ 294865 w 2860265"/>
              <a:gd name="connsiteY1" fmla="*/ 925545 h 2216684"/>
              <a:gd name="connsiteX2" fmla="*/ 1856965 w 2860265"/>
              <a:gd name="connsiteY2" fmla="*/ 2208245 h 2216684"/>
              <a:gd name="connsiteX3" fmla="*/ 2568165 w 2860265"/>
              <a:gd name="connsiteY3" fmla="*/ 150845 h 2216684"/>
              <a:gd name="connsiteX4" fmla="*/ 2860265 w 2860265"/>
              <a:gd name="connsiteY4" fmla="*/ 315945 h 221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0265" h="2216684">
                <a:moveTo>
                  <a:pt x="2765" y="2106645"/>
                </a:moveTo>
                <a:cubicBezTo>
                  <a:pt x="-5702" y="1507628"/>
                  <a:pt x="-14168" y="908612"/>
                  <a:pt x="294865" y="925545"/>
                </a:cubicBezTo>
                <a:cubicBezTo>
                  <a:pt x="603898" y="942478"/>
                  <a:pt x="1478082" y="2337362"/>
                  <a:pt x="1856965" y="2208245"/>
                </a:cubicBezTo>
                <a:cubicBezTo>
                  <a:pt x="2235848" y="2079128"/>
                  <a:pt x="2400948" y="466228"/>
                  <a:pt x="2568165" y="150845"/>
                </a:cubicBezTo>
                <a:cubicBezTo>
                  <a:pt x="2735382" y="-164538"/>
                  <a:pt x="2797823" y="75703"/>
                  <a:pt x="2860265" y="315945"/>
                </a:cubicBezTo>
              </a:path>
            </a:pathLst>
          </a:custGeom>
          <a:noFill/>
          <a:ln w="603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7FDFDD-3FB7-094F-A1DB-744D5D7FADF4}"/>
              </a:ext>
            </a:extLst>
          </p:cNvPr>
          <p:cNvSpPr/>
          <p:nvPr/>
        </p:nvSpPr>
        <p:spPr>
          <a:xfrm>
            <a:off x="6400800" y="2601931"/>
            <a:ext cx="203200" cy="198294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5FA3644-521D-D247-98B9-40FE3E4B495B}"/>
              </a:ext>
            </a:extLst>
          </p:cNvPr>
          <p:cNvCxnSpPr>
            <a:cxnSpLocks/>
          </p:cNvCxnSpPr>
          <p:nvPr/>
        </p:nvCxnSpPr>
        <p:spPr>
          <a:xfrm>
            <a:off x="6536555" y="2728285"/>
            <a:ext cx="342900" cy="164077"/>
          </a:xfrm>
          <a:prstGeom prst="straightConnector1">
            <a:avLst/>
          </a:prstGeom>
          <a:ln w="57150">
            <a:solidFill>
              <a:srgbClr val="C42405">
                <a:alpha val="68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02A2618-16DE-FA44-B715-846691460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294084"/>
            <a:ext cx="607374" cy="30784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A296110-7CC1-1D47-B7F2-D9AD83A9E19A}"/>
              </a:ext>
            </a:extLst>
          </p:cNvPr>
          <p:cNvSpPr/>
          <p:nvPr/>
        </p:nvSpPr>
        <p:spPr>
          <a:xfrm>
            <a:off x="533500" y="3740810"/>
            <a:ext cx="280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de-DE" sz="2000" b="1" dirty="0">
                <a:solidFill>
                  <a:prstClr val="black"/>
                </a:solidFill>
                <a:latin typeface="Helvetica"/>
              </a:rPr>
              <a:t>Quantum System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8F3D69-F662-B340-9483-098A428877A2}"/>
              </a:ext>
            </a:extLst>
          </p:cNvPr>
          <p:cNvSpPr/>
          <p:nvPr/>
        </p:nvSpPr>
        <p:spPr>
          <a:xfrm>
            <a:off x="624501" y="433843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de-DE" sz="1600" dirty="0" err="1">
                <a:solidFill>
                  <a:prstClr val="black"/>
                </a:solidFill>
                <a:latin typeface="Helvetica"/>
              </a:rPr>
              <a:t>Schrödinger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Equation</a:t>
            </a:r>
            <a:endParaRPr lang="de-DE" sz="1600" dirty="0">
              <a:solidFill>
                <a:prstClr val="black"/>
              </a:solidFill>
              <a:latin typeface="Helvetica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8DE872B-AF90-4D4F-A98C-3F85B70C5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29" y="4950127"/>
            <a:ext cx="2120900" cy="977900"/>
          </a:xfrm>
          <a:prstGeom prst="rect">
            <a:avLst/>
          </a:prstGeom>
        </p:spPr>
      </p:pic>
      <p:sp>
        <p:nvSpPr>
          <p:cNvPr id="34" name="Right Arrow 33">
            <a:extLst>
              <a:ext uri="{FF2B5EF4-FFF2-40B4-BE49-F238E27FC236}">
                <a16:creationId xmlns:a16="http://schemas.microsoft.com/office/drawing/2014/main" id="{8D94F151-59C2-A445-A838-4839273A34F8}"/>
              </a:ext>
            </a:extLst>
          </p:cNvPr>
          <p:cNvSpPr/>
          <p:nvPr/>
        </p:nvSpPr>
        <p:spPr>
          <a:xfrm>
            <a:off x="3206396" y="5146278"/>
            <a:ext cx="1883256" cy="585598"/>
          </a:xfrm>
          <a:prstGeom prst="rightArrow">
            <a:avLst/>
          </a:prstGeom>
          <a:noFill/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51226C-A0BF-9341-BCCA-504E15FF059E}"/>
              </a:ext>
            </a:extLst>
          </p:cNvPr>
          <p:cNvSpPr/>
          <p:nvPr/>
        </p:nvSpPr>
        <p:spPr>
          <a:xfrm>
            <a:off x="5672023" y="4307652"/>
            <a:ext cx="2752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Infinite </a:t>
            </a:r>
            <a:r>
              <a:rPr lang="de-DE" dirty="0" err="1"/>
              <a:t>degrees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freedom</a:t>
            </a:r>
            <a:endParaRPr lang="de-DE" dirty="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B956DB6-5C18-B444-8C8A-E7763F71AE20}"/>
              </a:ext>
            </a:extLst>
          </p:cNvPr>
          <p:cNvSpPr/>
          <p:nvPr/>
        </p:nvSpPr>
        <p:spPr>
          <a:xfrm>
            <a:off x="6037418" y="4950127"/>
            <a:ext cx="1334137" cy="1358900"/>
          </a:xfrm>
          <a:custGeom>
            <a:avLst/>
            <a:gdLst>
              <a:gd name="connsiteX0" fmla="*/ 13337 w 1334137"/>
              <a:gd name="connsiteY0" fmla="*/ 1282700 h 1358900"/>
              <a:gd name="connsiteX1" fmla="*/ 26037 w 1334137"/>
              <a:gd name="connsiteY1" fmla="*/ 723900 h 1358900"/>
              <a:gd name="connsiteX2" fmla="*/ 38737 w 1334137"/>
              <a:gd name="connsiteY2" fmla="*/ 673100 h 1358900"/>
              <a:gd name="connsiteX3" fmla="*/ 102237 w 1334137"/>
              <a:gd name="connsiteY3" fmla="*/ 558800 h 1358900"/>
              <a:gd name="connsiteX4" fmla="*/ 127637 w 1334137"/>
              <a:gd name="connsiteY4" fmla="*/ 495300 h 1358900"/>
              <a:gd name="connsiteX5" fmla="*/ 216537 w 1334137"/>
              <a:gd name="connsiteY5" fmla="*/ 381000 h 1358900"/>
              <a:gd name="connsiteX6" fmla="*/ 254637 w 1334137"/>
              <a:gd name="connsiteY6" fmla="*/ 330200 h 1358900"/>
              <a:gd name="connsiteX7" fmla="*/ 305437 w 1334137"/>
              <a:gd name="connsiteY7" fmla="*/ 292100 h 1358900"/>
              <a:gd name="connsiteX8" fmla="*/ 330837 w 1334137"/>
              <a:gd name="connsiteY8" fmla="*/ 254000 h 1358900"/>
              <a:gd name="connsiteX9" fmla="*/ 368937 w 1334137"/>
              <a:gd name="connsiteY9" fmla="*/ 241300 h 1358900"/>
              <a:gd name="connsiteX10" fmla="*/ 445137 w 1334137"/>
              <a:gd name="connsiteY10" fmla="*/ 190500 h 1358900"/>
              <a:gd name="connsiteX11" fmla="*/ 584837 w 1334137"/>
              <a:gd name="connsiteY11" fmla="*/ 101600 h 1358900"/>
              <a:gd name="connsiteX12" fmla="*/ 622937 w 1334137"/>
              <a:gd name="connsiteY12" fmla="*/ 88900 h 1358900"/>
              <a:gd name="connsiteX13" fmla="*/ 673737 w 1334137"/>
              <a:gd name="connsiteY13" fmla="*/ 63500 h 1358900"/>
              <a:gd name="connsiteX14" fmla="*/ 724537 w 1334137"/>
              <a:gd name="connsiteY14" fmla="*/ 50800 h 1358900"/>
              <a:gd name="connsiteX15" fmla="*/ 826137 w 1334137"/>
              <a:gd name="connsiteY15" fmla="*/ 12700 h 1358900"/>
              <a:gd name="connsiteX16" fmla="*/ 889637 w 1334137"/>
              <a:gd name="connsiteY16" fmla="*/ 0 h 1358900"/>
              <a:gd name="connsiteX17" fmla="*/ 1169037 w 1334137"/>
              <a:gd name="connsiteY17" fmla="*/ 12700 h 1358900"/>
              <a:gd name="connsiteX18" fmla="*/ 1283337 w 1334137"/>
              <a:gd name="connsiteY18" fmla="*/ 101600 h 1358900"/>
              <a:gd name="connsiteX19" fmla="*/ 1334137 w 1334137"/>
              <a:gd name="connsiteY19" fmla="*/ 203200 h 1358900"/>
              <a:gd name="connsiteX20" fmla="*/ 1321437 w 1334137"/>
              <a:gd name="connsiteY20" fmla="*/ 596900 h 1358900"/>
              <a:gd name="connsiteX21" fmla="*/ 1283337 w 1334137"/>
              <a:gd name="connsiteY21" fmla="*/ 647700 h 1358900"/>
              <a:gd name="connsiteX22" fmla="*/ 1270637 w 1334137"/>
              <a:gd name="connsiteY22" fmla="*/ 685800 h 1358900"/>
              <a:gd name="connsiteX23" fmla="*/ 1092837 w 1334137"/>
              <a:gd name="connsiteY23" fmla="*/ 850900 h 1358900"/>
              <a:gd name="connsiteX24" fmla="*/ 1016637 w 1334137"/>
              <a:gd name="connsiteY24" fmla="*/ 901700 h 1358900"/>
              <a:gd name="connsiteX25" fmla="*/ 978537 w 1334137"/>
              <a:gd name="connsiteY25" fmla="*/ 927100 h 1358900"/>
              <a:gd name="connsiteX26" fmla="*/ 940437 w 1334137"/>
              <a:gd name="connsiteY26" fmla="*/ 939800 h 1358900"/>
              <a:gd name="connsiteX27" fmla="*/ 851537 w 1334137"/>
              <a:gd name="connsiteY27" fmla="*/ 977900 h 1358900"/>
              <a:gd name="connsiteX28" fmla="*/ 813437 w 1334137"/>
              <a:gd name="connsiteY28" fmla="*/ 1003300 h 1358900"/>
              <a:gd name="connsiteX29" fmla="*/ 775337 w 1334137"/>
              <a:gd name="connsiteY29" fmla="*/ 1016000 h 1358900"/>
              <a:gd name="connsiteX30" fmla="*/ 584837 w 1334137"/>
              <a:gd name="connsiteY30" fmla="*/ 1079500 h 1358900"/>
              <a:gd name="connsiteX31" fmla="*/ 546737 w 1334137"/>
              <a:gd name="connsiteY31" fmla="*/ 1104900 h 1358900"/>
              <a:gd name="connsiteX32" fmla="*/ 508637 w 1334137"/>
              <a:gd name="connsiteY32" fmla="*/ 1117600 h 1358900"/>
              <a:gd name="connsiteX33" fmla="*/ 457837 w 1334137"/>
              <a:gd name="connsiteY33" fmla="*/ 1143000 h 1358900"/>
              <a:gd name="connsiteX34" fmla="*/ 419737 w 1334137"/>
              <a:gd name="connsiteY34" fmla="*/ 1168400 h 1358900"/>
              <a:gd name="connsiteX35" fmla="*/ 305437 w 1334137"/>
              <a:gd name="connsiteY35" fmla="*/ 1219200 h 1358900"/>
              <a:gd name="connsiteX36" fmla="*/ 267337 w 1334137"/>
              <a:gd name="connsiteY36" fmla="*/ 1231900 h 1358900"/>
              <a:gd name="connsiteX37" fmla="*/ 140337 w 1334137"/>
              <a:gd name="connsiteY37" fmla="*/ 1320800 h 1358900"/>
              <a:gd name="connsiteX38" fmla="*/ 64137 w 1334137"/>
              <a:gd name="connsiteY38" fmla="*/ 1358900 h 1358900"/>
              <a:gd name="connsiteX39" fmla="*/ 13337 w 1334137"/>
              <a:gd name="connsiteY39" fmla="*/ 1346200 h 1358900"/>
              <a:gd name="connsiteX40" fmla="*/ 637 w 1334137"/>
              <a:gd name="connsiteY40" fmla="*/ 1308100 h 1358900"/>
              <a:gd name="connsiteX41" fmla="*/ 13337 w 1334137"/>
              <a:gd name="connsiteY41" fmla="*/ 12827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34137" h="1358900">
                <a:moveTo>
                  <a:pt x="13337" y="1282700"/>
                </a:moveTo>
                <a:cubicBezTo>
                  <a:pt x="17570" y="1185333"/>
                  <a:pt x="18281" y="910053"/>
                  <a:pt x="26037" y="723900"/>
                </a:cubicBezTo>
                <a:cubicBezTo>
                  <a:pt x="26764" y="706461"/>
                  <a:pt x="31423" y="688948"/>
                  <a:pt x="38737" y="673100"/>
                </a:cubicBezTo>
                <a:cubicBezTo>
                  <a:pt x="57002" y="633527"/>
                  <a:pt x="82745" y="597783"/>
                  <a:pt x="102237" y="558800"/>
                </a:cubicBezTo>
                <a:cubicBezTo>
                  <a:pt x="112432" y="538410"/>
                  <a:pt x="115309" y="514477"/>
                  <a:pt x="127637" y="495300"/>
                </a:cubicBezTo>
                <a:cubicBezTo>
                  <a:pt x="153738" y="454698"/>
                  <a:pt x="187108" y="419258"/>
                  <a:pt x="216537" y="381000"/>
                </a:cubicBezTo>
                <a:cubicBezTo>
                  <a:pt x="229443" y="364223"/>
                  <a:pt x="237704" y="342900"/>
                  <a:pt x="254637" y="330200"/>
                </a:cubicBezTo>
                <a:cubicBezTo>
                  <a:pt x="271570" y="317500"/>
                  <a:pt x="290470" y="307067"/>
                  <a:pt x="305437" y="292100"/>
                </a:cubicBezTo>
                <a:cubicBezTo>
                  <a:pt x="316230" y="281307"/>
                  <a:pt x="318918" y="263535"/>
                  <a:pt x="330837" y="254000"/>
                </a:cubicBezTo>
                <a:cubicBezTo>
                  <a:pt x="341290" y="245637"/>
                  <a:pt x="357235" y="247801"/>
                  <a:pt x="368937" y="241300"/>
                </a:cubicBezTo>
                <a:cubicBezTo>
                  <a:pt x="395622" y="226475"/>
                  <a:pt x="420715" y="208816"/>
                  <a:pt x="445137" y="190500"/>
                </a:cubicBezTo>
                <a:cubicBezTo>
                  <a:pt x="504232" y="146178"/>
                  <a:pt x="508210" y="139914"/>
                  <a:pt x="584837" y="101600"/>
                </a:cubicBezTo>
                <a:cubicBezTo>
                  <a:pt x="596811" y="95613"/>
                  <a:pt x="610632" y="94173"/>
                  <a:pt x="622937" y="88900"/>
                </a:cubicBezTo>
                <a:cubicBezTo>
                  <a:pt x="640338" y="81442"/>
                  <a:pt x="656010" y="70147"/>
                  <a:pt x="673737" y="63500"/>
                </a:cubicBezTo>
                <a:cubicBezTo>
                  <a:pt x="690080" y="57371"/>
                  <a:pt x="707978" y="56320"/>
                  <a:pt x="724537" y="50800"/>
                </a:cubicBezTo>
                <a:cubicBezTo>
                  <a:pt x="759498" y="39146"/>
                  <a:pt x="790467" y="21617"/>
                  <a:pt x="826137" y="12700"/>
                </a:cubicBezTo>
                <a:cubicBezTo>
                  <a:pt x="847078" y="7465"/>
                  <a:pt x="868470" y="4233"/>
                  <a:pt x="889637" y="0"/>
                </a:cubicBezTo>
                <a:cubicBezTo>
                  <a:pt x="982770" y="4233"/>
                  <a:pt x="1077259" y="-3689"/>
                  <a:pt x="1169037" y="12700"/>
                </a:cubicBezTo>
                <a:cubicBezTo>
                  <a:pt x="1186623" y="15840"/>
                  <a:pt x="1266929" y="75816"/>
                  <a:pt x="1283337" y="101600"/>
                </a:cubicBezTo>
                <a:cubicBezTo>
                  <a:pt x="1303665" y="133544"/>
                  <a:pt x="1334137" y="203200"/>
                  <a:pt x="1334137" y="203200"/>
                </a:cubicBezTo>
                <a:cubicBezTo>
                  <a:pt x="1329904" y="334433"/>
                  <a:pt x="1336346" y="466448"/>
                  <a:pt x="1321437" y="596900"/>
                </a:cubicBezTo>
                <a:cubicBezTo>
                  <a:pt x="1319034" y="617930"/>
                  <a:pt x="1293839" y="629322"/>
                  <a:pt x="1283337" y="647700"/>
                </a:cubicBezTo>
                <a:cubicBezTo>
                  <a:pt x="1276695" y="659323"/>
                  <a:pt x="1279207" y="675516"/>
                  <a:pt x="1270637" y="685800"/>
                </a:cubicBezTo>
                <a:cubicBezTo>
                  <a:pt x="1225922" y="739457"/>
                  <a:pt x="1153762" y="806591"/>
                  <a:pt x="1092837" y="850900"/>
                </a:cubicBezTo>
                <a:cubicBezTo>
                  <a:pt x="1068149" y="868855"/>
                  <a:pt x="1042037" y="884767"/>
                  <a:pt x="1016637" y="901700"/>
                </a:cubicBezTo>
                <a:cubicBezTo>
                  <a:pt x="1003937" y="910167"/>
                  <a:pt x="993017" y="922273"/>
                  <a:pt x="978537" y="927100"/>
                </a:cubicBezTo>
                <a:cubicBezTo>
                  <a:pt x="965837" y="931333"/>
                  <a:pt x="952411" y="933813"/>
                  <a:pt x="940437" y="939800"/>
                </a:cubicBezTo>
                <a:cubicBezTo>
                  <a:pt x="852732" y="983653"/>
                  <a:pt x="957263" y="951469"/>
                  <a:pt x="851537" y="977900"/>
                </a:cubicBezTo>
                <a:cubicBezTo>
                  <a:pt x="838837" y="986367"/>
                  <a:pt x="827089" y="996474"/>
                  <a:pt x="813437" y="1003300"/>
                </a:cubicBezTo>
                <a:cubicBezTo>
                  <a:pt x="801463" y="1009287"/>
                  <a:pt x="787918" y="1011425"/>
                  <a:pt x="775337" y="1016000"/>
                </a:cubicBezTo>
                <a:cubicBezTo>
                  <a:pt x="625855" y="1070357"/>
                  <a:pt x="724726" y="1039532"/>
                  <a:pt x="584837" y="1079500"/>
                </a:cubicBezTo>
                <a:cubicBezTo>
                  <a:pt x="572137" y="1087967"/>
                  <a:pt x="560389" y="1098074"/>
                  <a:pt x="546737" y="1104900"/>
                </a:cubicBezTo>
                <a:cubicBezTo>
                  <a:pt x="534763" y="1110887"/>
                  <a:pt x="520942" y="1112327"/>
                  <a:pt x="508637" y="1117600"/>
                </a:cubicBezTo>
                <a:cubicBezTo>
                  <a:pt x="491236" y="1125058"/>
                  <a:pt x="474275" y="1133607"/>
                  <a:pt x="457837" y="1143000"/>
                </a:cubicBezTo>
                <a:cubicBezTo>
                  <a:pt x="444585" y="1150573"/>
                  <a:pt x="432989" y="1160827"/>
                  <a:pt x="419737" y="1168400"/>
                </a:cubicBezTo>
                <a:cubicBezTo>
                  <a:pt x="383003" y="1189391"/>
                  <a:pt x="345023" y="1204355"/>
                  <a:pt x="305437" y="1219200"/>
                </a:cubicBezTo>
                <a:cubicBezTo>
                  <a:pt x="292902" y="1223900"/>
                  <a:pt x="280037" y="1227667"/>
                  <a:pt x="267337" y="1231900"/>
                </a:cubicBezTo>
                <a:cubicBezTo>
                  <a:pt x="244153" y="1249288"/>
                  <a:pt x="159099" y="1314546"/>
                  <a:pt x="140337" y="1320800"/>
                </a:cubicBezTo>
                <a:cubicBezTo>
                  <a:pt x="87757" y="1338327"/>
                  <a:pt x="113376" y="1326074"/>
                  <a:pt x="64137" y="1358900"/>
                </a:cubicBezTo>
                <a:cubicBezTo>
                  <a:pt x="47204" y="1354667"/>
                  <a:pt x="26967" y="1357104"/>
                  <a:pt x="13337" y="1346200"/>
                </a:cubicBezTo>
                <a:cubicBezTo>
                  <a:pt x="2884" y="1337837"/>
                  <a:pt x="5609" y="1320529"/>
                  <a:pt x="637" y="1308100"/>
                </a:cubicBezTo>
                <a:cubicBezTo>
                  <a:pt x="-2879" y="1299311"/>
                  <a:pt x="9104" y="1380067"/>
                  <a:pt x="13337" y="12827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9094D63-3196-A847-8BC0-DFE18CF3AA5B}"/>
              </a:ext>
            </a:extLst>
          </p:cNvPr>
          <p:cNvSpPr/>
          <p:nvPr/>
        </p:nvSpPr>
        <p:spPr>
          <a:xfrm>
            <a:off x="5901290" y="6148840"/>
            <a:ext cx="272255" cy="3203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32B28A-630C-0A44-AD96-2E97081577D5}"/>
              </a:ext>
            </a:extLst>
          </p:cNvPr>
          <p:cNvCxnSpPr>
            <a:cxnSpLocks/>
          </p:cNvCxnSpPr>
          <p:nvPr/>
        </p:nvCxnSpPr>
        <p:spPr>
          <a:xfrm flipV="1">
            <a:off x="6178550" y="6093751"/>
            <a:ext cx="323850" cy="16018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110030C-CB7C-1640-B28C-7F886BBA503E}"/>
              </a:ext>
            </a:extLst>
          </p:cNvPr>
          <p:cNvCxnSpPr>
            <a:cxnSpLocks/>
          </p:cNvCxnSpPr>
          <p:nvPr/>
        </p:nvCxnSpPr>
        <p:spPr>
          <a:xfrm flipV="1">
            <a:off x="6105701" y="6041203"/>
            <a:ext cx="323850" cy="160186"/>
          </a:xfrm>
          <a:prstGeom prst="straightConnector1">
            <a:avLst/>
          </a:prstGeom>
          <a:ln w="60325">
            <a:solidFill>
              <a:srgbClr val="FF0000">
                <a:alpha val="48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CA7C09E-A19B-1A4E-8B62-A33F05F47A7B}"/>
              </a:ext>
            </a:extLst>
          </p:cNvPr>
          <p:cNvCxnSpPr>
            <a:cxnSpLocks/>
            <a:stCxn id="50" idx="7"/>
          </p:cNvCxnSpPr>
          <p:nvPr/>
        </p:nvCxnSpPr>
        <p:spPr>
          <a:xfrm flipV="1">
            <a:off x="6133674" y="5959840"/>
            <a:ext cx="206801" cy="235918"/>
          </a:xfrm>
          <a:prstGeom prst="straightConnector1">
            <a:avLst/>
          </a:prstGeom>
          <a:ln w="60325">
            <a:solidFill>
              <a:srgbClr val="FF0000">
                <a:alpha val="5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5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8108-7CD4-B24A-8394-73AE82D7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anomaly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52736-8C84-8344-AA65-AA89024B76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897650"/>
            <a:ext cx="5715001" cy="753349"/>
          </a:xfrm>
        </p:spPr>
        <p:txBody>
          <a:bodyPr>
            <a:noAutofit/>
          </a:bodyPr>
          <a:lstStyle/>
          <a:p>
            <a:r>
              <a:rPr lang="de-DE" sz="2000" dirty="0" err="1"/>
              <a:t>Quantization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classical</a:t>
            </a:r>
            <a:r>
              <a:rPr lang="de-DE" sz="2000" dirty="0"/>
              <a:t> </a:t>
            </a:r>
            <a:r>
              <a:rPr lang="de-DE" sz="2000" dirty="0" err="1"/>
              <a:t>Hamiltonian</a:t>
            </a:r>
            <a:endParaRPr lang="de-DE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B7446F-218E-634A-8DCD-53FE1615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586" y="1513205"/>
            <a:ext cx="3302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6C7D4-1158-B14B-A1BA-8D860D446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386205"/>
            <a:ext cx="330200" cy="44450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6921E301-04A9-DA4C-BFF8-CAB0F3B95978}"/>
              </a:ext>
            </a:extLst>
          </p:cNvPr>
          <p:cNvSpPr/>
          <p:nvPr/>
        </p:nvSpPr>
        <p:spPr>
          <a:xfrm>
            <a:off x="2965197" y="1429639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B8D4B-1123-A94D-AAB9-C92EB2E07147}"/>
              </a:ext>
            </a:extLst>
          </p:cNvPr>
          <p:cNvSpPr txBox="1"/>
          <p:nvPr/>
        </p:nvSpPr>
        <p:spPr>
          <a:xfrm>
            <a:off x="457199" y="2852786"/>
            <a:ext cx="72618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symmetries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spontaneously</a:t>
            </a:r>
            <a:r>
              <a:rPr lang="de-DE" dirty="0"/>
              <a:t> </a:t>
            </a:r>
            <a:r>
              <a:rPr lang="de-DE" dirty="0" err="1"/>
              <a:t>broken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Non-</a:t>
            </a:r>
            <a:r>
              <a:rPr lang="de-DE" dirty="0" err="1"/>
              <a:t>integrable</a:t>
            </a:r>
            <a:r>
              <a:rPr lang="de-DE" dirty="0"/>
              <a:t> </a:t>
            </a:r>
            <a:r>
              <a:rPr lang="de-DE" dirty="0" err="1"/>
              <a:t>dynamics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Superfluid </a:t>
            </a:r>
            <a:r>
              <a:rPr lang="de-DE" dirty="0" err="1"/>
              <a:t>Transitions</a:t>
            </a:r>
            <a:r>
              <a:rPr lang="de-DE" dirty="0"/>
              <a:t> in 2d</a:t>
            </a:r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9D6CB366-C12B-5A42-8FEE-68C97BA4742F}"/>
              </a:ext>
            </a:extLst>
          </p:cNvPr>
          <p:cNvSpPr/>
          <p:nvPr/>
        </p:nvSpPr>
        <p:spPr>
          <a:xfrm>
            <a:off x="2126995" y="4526695"/>
            <a:ext cx="914400" cy="914400"/>
          </a:xfrm>
          <a:prstGeom prst="lightningBolt">
            <a:avLst/>
          </a:prstGeom>
          <a:gradFill flip="none" rotWithShape="1"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730B9D-53FB-2843-91BE-9D7CC62280CE}"/>
              </a:ext>
            </a:extLst>
          </p:cNvPr>
          <p:cNvSpPr txBox="1"/>
          <p:nvPr/>
        </p:nvSpPr>
        <p:spPr>
          <a:xfrm>
            <a:off x="2936850" y="5352195"/>
            <a:ext cx="2940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</a:rPr>
              <a:t>Quantum </a:t>
            </a:r>
            <a:r>
              <a:rPr lang="de-DE" sz="2800" dirty="0" err="1">
                <a:solidFill>
                  <a:srgbClr val="FF0000"/>
                </a:solidFill>
              </a:rPr>
              <a:t>Anomaly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A0448B7D-4BDA-8548-A514-C7432F47B65C}"/>
              </a:ext>
            </a:extLst>
          </p:cNvPr>
          <p:cNvSpPr/>
          <p:nvPr/>
        </p:nvSpPr>
        <p:spPr>
          <a:xfrm flipH="1">
            <a:off x="5876950" y="4526695"/>
            <a:ext cx="1066800" cy="914400"/>
          </a:xfrm>
          <a:prstGeom prst="lightningBolt">
            <a:avLst/>
          </a:prstGeom>
          <a:gradFill flip="none" rotWithShape="1"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Lightning Bolt 17">
            <a:extLst>
              <a:ext uri="{FF2B5EF4-FFF2-40B4-BE49-F238E27FC236}">
                <a16:creationId xmlns:a16="http://schemas.microsoft.com/office/drawing/2014/main" id="{43FD2B44-3F4D-DE4C-89F0-7430370AA196}"/>
              </a:ext>
            </a:extLst>
          </p:cNvPr>
          <p:cNvSpPr/>
          <p:nvPr/>
        </p:nvSpPr>
        <p:spPr>
          <a:xfrm flipH="1" flipV="1">
            <a:off x="5876950" y="5875415"/>
            <a:ext cx="914400" cy="838330"/>
          </a:xfrm>
          <a:prstGeom prst="lightningBolt">
            <a:avLst/>
          </a:prstGeom>
          <a:gradFill flip="none" rotWithShape="1"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ED68090C-9BA0-EC45-9731-D9CE3F029A0E}"/>
              </a:ext>
            </a:extLst>
          </p:cNvPr>
          <p:cNvSpPr/>
          <p:nvPr/>
        </p:nvSpPr>
        <p:spPr>
          <a:xfrm flipV="1">
            <a:off x="2126995" y="5875415"/>
            <a:ext cx="892456" cy="838330"/>
          </a:xfrm>
          <a:prstGeom prst="lightningBolt">
            <a:avLst/>
          </a:prstGeom>
          <a:gradFill flip="none" rotWithShape="1"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5143A-4455-CB40-B665-6D2ACEEC89D3}"/>
              </a:ext>
            </a:extLst>
          </p:cNvPr>
          <p:cNvSpPr txBox="1"/>
          <p:nvPr/>
        </p:nvSpPr>
        <p:spPr>
          <a:xfrm>
            <a:off x="2432050" y="2156856"/>
            <a:ext cx="427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</a:rPr>
              <a:t>Qualitative </a:t>
            </a:r>
            <a:r>
              <a:rPr lang="de-DE" sz="2800" dirty="0" err="1">
                <a:solidFill>
                  <a:srgbClr val="FF0000"/>
                </a:solidFill>
              </a:rPr>
              <a:t>Effects</a:t>
            </a:r>
            <a:endParaRPr lang="de-D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Ultracold quantum gases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897651"/>
            <a:ext cx="2870200" cy="3937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2D Fermi gases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937" y="1569727"/>
            <a:ext cx="5518727" cy="2516012"/>
          </a:xfrm>
          <a:prstGeom prst="rect">
            <a:avLst/>
          </a:prstGeom>
        </p:spPr>
      </p:pic>
      <p:sp>
        <p:nvSpPr>
          <p:cNvPr id="9" name="Text Placeholder 9"/>
          <p:cNvSpPr txBox="1">
            <a:spLocks/>
          </p:cNvSpPr>
          <p:nvPr/>
        </p:nvSpPr>
        <p:spPr>
          <a:xfrm>
            <a:off x="1397000" y="4536611"/>
            <a:ext cx="5283200" cy="174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320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20015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Essential ingredients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2-component Fermi gas (labeled </a:t>
            </a:r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>
                <a:solidFill>
                  <a:srgbClr val="008000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en-US" dirty="0">
                <a:latin typeface="Arial"/>
                <a:ea typeface="Wingdings"/>
                <a:cs typeface="Arial"/>
                <a:sym typeface="Wingdings"/>
              </a:rPr>
              <a:t>and</a:t>
            </a:r>
            <a:r>
              <a:rPr lang="en-US" dirty="0">
                <a:solidFill>
                  <a:srgbClr val="008000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ea typeface="Wingdings"/>
                <a:sym typeface="Wingdings"/>
              </a:rPr>
              <a:t>)</a:t>
            </a:r>
            <a:endParaRPr lang="en-US" dirty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s-wave contact interaction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two-dimensional geometry</a:t>
            </a:r>
          </a:p>
        </p:txBody>
      </p:sp>
    </p:spTree>
    <p:extLst>
      <p:ext uri="{BB962C8B-B14F-4D97-AF65-F5344CB8AC3E}">
        <p14:creationId xmlns:p14="http://schemas.microsoft.com/office/powerpoint/2010/main" val="9684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550092"/>
            <a:ext cx="4635500" cy="40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N-body system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scaling symmetry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57199" y="944695"/>
            <a:ext cx="5507675" cy="53784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Applies to the many-body system at the classical level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199" y="3476540"/>
            <a:ext cx="5918115" cy="1760485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single parameter describes the dynamics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Period of the breathing mode exactly known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Integrable dynamics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0" y="5177258"/>
            <a:ext cx="5391727" cy="729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686" y="1533570"/>
            <a:ext cx="2038077" cy="373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0268"/>
          <a:stretch/>
        </p:blipFill>
        <p:spPr>
          <a:xfrm>
            <a:off x="5798085" y="3419353"/>
            <a:ext cx="693608" cy="385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EB6C42-5053-8C43-B471-A62CBE891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487" y="1126348"/>
            <a:ext cx="3431912" cy="2159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2F0358-8699-EE45-9ACB-019BBCE0E558}"/>
              </a:ext>
            </a:extLst>
          </p:cNvPr>
          <p:cNvSpPr/>
          <p:nvPr/>
        </p:nvSpPr>
        <p:spPr>
          <a:xfrm>
            <a:off x="4864280" y="6276302"/>
            <a:ext cx="4572000" cy="11633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L. P. </a:t>
            </a:r>
            <a:r>
              <a:rPr lang="pt-BR" sz="1200" dirty="0" err="1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Pitaevskii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 </a:t>
            </a:r>
            <a:r>
              <a:rPr lang="pt-BR" sz="1200" dirty="0" err="1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Rev. A, 55, </a:t>
            </a:r>
            <a:r>
              <a:rPr lang="pt-BR" sz="1200" dirty="0" err="1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835 (1997)</a:t>
            </a:r>
          </a:p>
          <a:p>
            <a:pPr lvl="0">
              <a:spcBef>
                <a:spcPct val="20000"/>
              </a:spcBef>
            </a:pP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F. Werner </a:t>
            </a:r>
            <a:r>
              <a:rPr lang="pt-BR" sz="1200" dirty="0" err="1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sz="1200" dirty="0" err="1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pt-BR" sz="1200" dirty="0" err="1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Castin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pt-BR" sz="1200" dirty="0" err="1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</a:t>
            </a:r>
            <a:r>
              <a:rPr lang="pt-BR" sz="1200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Rev. A 74, 053604 (2006)</a:t>
            </a:r>
          </a:p>
          <a:p>
            <a:pPr lvl="0">
              <a:spcBef>
                <a:spcPct val="20000"/>
              </a:spcBef>
            </a:pPr>
            <a:endParaRPr lang="pt-BR" sz="1200" dirty="0">
              <a:solidFill>
                <a:prstClr val="white">
                  <a:lumMod val="50000"/>
                </a:prst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spcBef>
                <a:spcPct val="20000"/>
              </a:spcBef>
            </a:pPr>
            <a:endParaRPr lang="pt-BR" sz="1200" dirty="0">
              <a:solidFill>
                <a:prstClr val="white">
                  <a:lumMod val="50000"/>
                </a:prst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spcBef>
                <a:spcPct val="20000"/>
              </a:spcBef>
            </a:pPr>
            <a:endParaRPr lang="en-US" sz="1200" dirty="0">
              <a:solidFill>
                <a:prstClr val="black"/>
              </a:solidFill>
              <a:latin typeface="Helvetica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5E1631E-FDAD-B440-9018-F1084893C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2561" y="4131426"/>
            <a:ext cx="1247719" cy="2865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F89068-430C-7148-A7AB-E3FC84DAA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578" y="5158258"/>
            <a:ext cx="2311486" cy="719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AB405-B32E-884E-8D2C-A8500520B9A5}"/>
              </a:ext>
            </a:extLst>
          </p:cNvPr>
          <p:cNvSpPr txBox="1"/>
          <p:nvPr/>
        </p:nvSpPr>
        <p:spPr>
          <a:xfrm>
            <a:off x="5558848" y="5433483"/>
            <a:ext cx="47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,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F4F82-B7EF-F841-B459-4155D537C9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705" y="2224182"/>
            <a:ext cx="4985782" cy="8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9F1549-E39A-B543-BF2A-948F28690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Self-similarity</a:t>
            </a:r>
            <a:endParaRPr lang="de-DE" dirty="0"/>
          </a:p>
        </p:txBody>
      </p:sp>
      <p:pic>
        <p:nvPicPr>
          <p:cNvPr id="6" name="basic_animation">
            <a:hlinkClick r:id="" action="ppaction://media"/>
            <a:extLst>
              <a:ext uri="{FF2B5EF4-FFF2-40B4-BE49-F238E27FC236}">
                <a16:creationId xmlns:a16="http://schemas.microsoft.com/office/drawing/2014/main" id="{C22EAE80-E51D-FB4D-BEA0-329A81398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155" y="1249735"/>
            <a:ext cx="6819690" cy="5608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C2EEAF-DAD2-C546-AD05-E322CCB8A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341" y="954394"/>
            <a:ext cx="3250946" cy="8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/>
        </p:nvSpPr>
        <p:spPr>
          <a:xfrm>
            <a:off x="516646" y="1122363"/>
            <a:ext cx="8110706" cy="238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77C2B6-0D47-4103-961A-66655711E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46" y="1122360"/>
            <a:ext cx="8110706" cy="3875309"/>
          </a:xfrm>
        </p:spPr>
        <p:txBody>
          <a:bodyPr>
            <a:normAutofit fontScale="90000"/>
          </a:bodyPr>
          <a:lstStyle/>
          <a:p>
            <a:r>
              <a:rPr lang="en-US" dirty="0"/>
              <a:t>Fermions </a:t>
            </a: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Two Dimensions:</a:t>
            </a:r>
            <a:br>
              <a:rPr lang="en-US" dirty="0" smtClean="0"/>
            </a:br>
            <a:r>
              <a:rPr lang="en-US" dirty="0" smtClean="0"/>
              <a:t>From Many </a:t>
            </a:r>
            <a:r>
              <a:rPr lang="en-US" dirty="0"/>
              <a:t>to </a:t>
            </a:r>
            <a:r>
              <a:rPr lang="en-US" dirty="0" smtClean="0"/>
              <a:t>Few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CED58-645C-4949-87F0-6CC844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10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Anomaly</a:t>
            </a:r>
          </a:p>
        </p:txBody>
      </p:sp>
      <p:sp>
        <p:nvSpPr>
          <p:cNvPr id="21" name="Textfeld 11">
            <a:extLst>
              <a:ext uri="{FF2B5EF4-FFF2-40B4-BE49-F238E27FC236}">
                <a16:creationId xmlns:a16="http://schemas.microsoft.com/office/drawing/2014/main" id="{B5A42FA3-7B3B-47AC-B23E-BD2B022B1870}"/>
              </a:ext>
            </a:extLst>
          </p:cNvPr>
          <p:cNvSpPr txBox="1"/>
          <p:nvPr/>
        </p:nvSpPr>
        <p:spPr>
          <a:xfrm>
            <a:off x="457200" y="1077784"/>
            <a:ext cx="7931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Quantum fluctuations break the SO(2,1) dynamical scaling symmetry</a:t>
            </a:r>
          </a:p>
          <a:p>
            <a:pPr marL="257175" indent="-257175">
              <a:buFont typeface="+mj-lt"/>
              <a:buAutoNum type="arabicPeriod"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An additional length scale is introduced in the problem by Quantum Fluctuations</a:t>
            </a:r>
          </a:p>
          <a:p>
            <a:pPr marL="257175" indent="-257175">
              <a:buFont typeface="+mj-lt"/>
              <a:buAutoNum type="arabicPeriod"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additional length-scale corresponds to the size of the bound state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feld 4">
            <a:extLst>
              <a:ext uri="{FF2B5EF4-FFF2-40B4-BE49-F238E27FC236}">
                <a16:creationId xmlns:a16="http://schemas.microsoft.com/office/drawing/2014/main" id="{E75B4B8E-F154-4F28-BF52-7D3C934FDCB4}"/>
              </a:ext>
            </a:extLst>
          </p:cNvPr>
          <p:cNvSpPr txBox="1"/>
          <p:nvPr/>
        </p:nvSpPr>
        <p:spPr>
          <a:xfrm>
            <a:off x="4093210" y="6411720"/>
            <a:ext cx="46876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W. </a:t>
            </a:r>
            <a:r>
              <a:rPr lang="pt-BR" sz="105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Zwerger</a:t>
            </a:r>
            <a:r>
              <a:rPr lang="pt-BR" sz="105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pt-BR" sz="105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Varenna</a:t>
            </a:r>
            <a:r>
              <a:rPr lang="pt-BR" sz="105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sz="105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lecture</a:t>
            </a:r>
            <a:r>
              <a:rPr lang="pt-BR" sz="105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notes</a:t>
            </a:r>
            <a:r>
              <a:rPr lang="pt-BR" sz="1050" i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sz="1050" i="1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Strongly</a:t>
            </a:r>
            <a:r>
              <a:rPr lang="pt-BR" sz="1050" i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sz="1050" i="1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Interacting</a:t>
            </a:r>
            <a:r>
              <a:rPr lang="pt-BR" sz="1050" i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Fermi Gases </a:t>
            </a:r>
            <a:r>
              <a:rPr lang="pt-BR" sz="105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(2014)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988" y="3682519"/>
            <a:ext cx="8153400" cy="2209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376336"/>
            <a:ext cx="5791200" cy="1485900"/>
          </a:xfrm>
          <a:prstGeom prst="rect">
            <a:avLst/>
          </a:prstGeom>
        </p:spPr>
      </p:pic>
      <p:sp>
        <p:nvSpPr>
          <p:cNvPr id="18" name="Text Placeholder 7"/>
          <p:cNvSpPr txBox="1">
            <a:spLocks noGrp="1"/>
          </p:cNvSpPr>
          <p:nvPr>
            <p:ph type="body" sz="quarter" idx="12"/>
          </p:nvPr>
        </p:nvSpPr>
        <p:spPr>
          <a:xfrm>
            <a:off x="1570038" y="5560736"/>
            <a:ext cx="5219700" cy="4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320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20015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0504D"/>
                </a:solidFill>
              </a:rPr>
              <a:t>Scale invariance broken </a:t>
            </a:r>
            <a:r>
              <a:rPr lang="en-US" dirty="0">
                <a:solidFill>
                  <a:srgbClr val="C0504D"/>
                </a:solidFill>
              </a:rPr>
              <a:t>by 2D bound state</a:t>
            </a:r>
          </a:p>
        </p:txBody>
      </p:sp>
    </p:spTree>
    <p:extLst>
      <p:ext uri="{BB962C8B-B14F-4D97-AF65-F5344CB8AC3E}">
        <p14:creationId xmlns:p14="http://schemas.microsoft.com/office/powerpoint/2010/main" val="3290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 dirty="0"/>
              <a:t>BEC side (weakly interacting dimers)</a:t>
            </a:r>
          </a:p>
          <a:p>
            <a:r>
              <a:rPr lang="en-US" dirty="0"/>
              <a:t>Compare density profile at inner and outer TP</a:t>
            </a:r>
          </a:p>
          <a:p>
            <a:r>
              <a:rPr lang="en-US" dirty="0"/>
              <a:t>Perfect scaling</a:t>
            </a:r>
          </a:p>
          <a:p>
            <a:pPr lvl="3"/>
            <a:endParaRPr lang="en-US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and momentum space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57199" y="897651"/>
            <a:ext cx="2477193" cy="393700"/>
          </a:xfrm>
        </p:spPr>
        <p:txBody>
          <a:bodyPr>
            <a:normAutofit/>
          </a:bodyPr>
          <a:lstStyle/>
          <a:p>
            <a:r>
              <a:rPr lang="en-US" sz="1600" dirty="0"/>
              <a:t>Tuning interactions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1360294"/>
            <a:ext cx="8312728" cy="4960566"/>
          </a:xfrm>
          <a:prstGeom prst="rect">
            <a:avLst/>
          </a:prstGeom>
        </p:spPr>
      </p:pic>
      <p:sp>
        <p:nvSpPr>
          <p:cNvPr id="11" name="Text Placeholder 18"/>
          <p:cNvSpPr txBox="1">
            <a:spLocks/>
          </p:cNvSpPr>
          <p:nvPr/>
        </p:nvSpPr>
        <p:spPr>
          <a:xfrm>
            <a:off x="4749800" y="6524060"/>
            <a:ext cx="4572000" cy="2134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320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20015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 A.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Murthy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N.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Defenu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i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s-IS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Science 19, 268 (2019)</a:t>
            </a:r>
          </a:p>
          <a:p>
            <a:endParaRPr lang="pt-BR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pt-BR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t-BR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t-BR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t-BR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77900" y="3879850"/>
            <a:ext cx="2641600" cy="2324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41700" y="4033692"/>
            <a:ext cx="5286664" cy="24026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94100" y="1354850"/>
            <a:ext cx="5286664" cy="26788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228" y="2959100"/>
            <a:ext cx="392545" cy="1278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619500" y="4038600"/>
            <a:ext cx="2451100" cy="2282260"/>
          </a:xfrm>
          <a:prstGeom prst="roundRect">
            <a:avLst>
              <a:gd name="adj" fmla="val 6651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3619500" y="1919142"/>
            <a:ext cx="5375275" cy="1193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BEC side (weakly interacting dimers)</a:t>
            </a:r>
          </a:p>
          <a:p>
            <a:r>
              <a:rPr lang="en-US" smtClean="0"/>
              <a:t>Compare density profile at inner and outer TP</a:t>
            </a:r>
          </a:p>
          <a:p>
            <a:r>
              <a:rPr lang="en-US" smtClean="0"/>
              <a:t>Perfect scaling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/>
      <p:bldP spid="13" grpId="0" animBg="1"/>
      <p:bldP spid="14" grpId="0" animBg="1"/>
      <p:bldP spid="15" grpId="0" animBg="1"/>
      <p:bldP spid="18" grpId="0" animBg="1"/>
      <p:bldP spid="19" grpId="0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invariance and coherence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897651"/>
            <a:ext cx="3733800" cy="3937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First-order coherence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7200" y="1388756"/>
            <a:ext cx="5375275" cy="1193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Momentum distribution encodes coherence properties</a:t>
            </a:r>
          </a:p>
          <a:p>
            <a:r>
              <a:rPr lang="en-US" dirty="0"/>
              <a:t>Power-law decay (BKT type superfluid in 2D)</a:t>
            </a:r>
          </a:p>
          <a:p>
            <a:endParaRPr lang="en-US" dirty="0"/>
          </a:p>
          <a:p>
            <a:r>
              <a:rPr lang="en-US" dirty="0"/>
              <a:t>Check scale invariance in exponent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53" y="2836556"/>
            <a:ext cx="7557025" cy="3791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1217112"/>
            <a:ext cx="2752090" cy="596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0300" y="4622800"/>
            <a:ext cx="3378200" cy="23723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08500" y="2836556"/>
            <a:ext cx="4787900" cy="35769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191377FA-3DF8-465D-AEBF-E56BF4D49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b="-74"/>
          <a:stretch/>
        </p:blipFill>
        <p:spPr>
          <a:xfrm>
            <a:off x="2525136" y="1085435"/>
            <a:ext cx="6388495" cy="4478216"/>
          </a:xfrm>
          <a:prstGeom prst="rect">
            <a:avLst/>
          </a:prstGeom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AD690446-ED1B-4060-8B74-25BC76EC8AB8}"/>
              </a:ext>
            </a:extLst>
          </p:cNvPr>
          <p:cNvSpPr txBox="1"/>
          <p:nvPr/>
        </p:nvSpPr>
        <p:spPr>
          <a:xfrm>
            <a:off x="160851" y="1085435"/>
            <a:ext cx="216116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PI:</a:t>
            </a: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Selim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Jochim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Postdocs:</a:t>
            </a: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Philipp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Preiß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Gerhard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Zürn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Fermions in 2D</a:t>
            </a:r>
            <a:r>
              <a:rPr lang="en-GB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Luca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Bayha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Keerthan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Subramanian</a:t>
            </a:r>
          </a:p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Puneet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Murthy 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-&gt; 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Zurich</a:t>
            </a:r>
            <a:endParaRPr lang="en-GB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Few-Fermion Systems:</a:t>
            </a:r>
          </a:p>
          <a:p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Jan-Hendrik 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Becher</a:t>
            </a:r>
          </a:p>
          <a:p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Ralf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Klemt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Ram-</a:t>
            </a:r>
            <a:r>
              <a:rPr lang="en-GB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Janik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Petzold</a:t>
            </a:r>
            <a:endParaRPr lang="en-GB" sz="1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Theory:</a:t>
            </a:r>
            <a:endParaRPr lang="en-GB" sz="14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Tilman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Enss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03" y="5797635"/>
            <a:ext cx="1732971" cy="1106935"/>
          </a:xfrm>
          <a:prstGeom prst="rect">
            <a:avLst/>
          </a:prstGeom>
        </p:spPr>
      </p:pic>
      <p:pic>
        <p:nvPicPr>
          <p:cNvPr id="1030" name="Picture 6" descr="Logo of the European Research Council 640x3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83" y="5865591"/>
            <a:ext cx="1732971" cy="9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qd.uni-heidelberg.de/c/image/u/logo_cq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4" y="5893528"/>
            <a:ext cx="1849771" cy="9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ltracold.physi.uni-heidelberg.de/img/members/philipp.preiss.png">
            <a:extLst>
              <a:ext uri="{FF2B5EF4-FFF2-40B4-BE49-F238E27FC236}">
                <a16:creationId xmlns:a16="http://schemas.microsoft.com/office/drawing/2014/main" id="{B24AF611-2C5A-4762-A0F6-19E3A161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537" y="1249783"/>
            <a:ext cx="605959" cy="8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rtrait">
            <a:extLst>
              <a:ext uri="{FF2B5EF4-FFF2-40B4-BE49-F238E27FC236}">
                <a16:creationId xmlns:a16="http://schemas.microsoft.com/office/drawing/2014/main" id="{D9B808D0-7E08-49F0-BF34-267E4C70F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980" y="2327513"/>
            <a:ext cx="749075" cy="7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icolo Defenu">
            <a:extLst>
              <a:ext uri="{FF2B5EF4-FFF2-40B4-BE49-F238E27FC236}">
                <a16:creationId xmlns:a16="http://schemas.microsoft.com/office/drawing/2014/main" id="{22C0BCE3-E7F9-40DC-94C8-C71496DB7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r="17858"/>
          <a:stretch/>
        </p:blipFill>
        <p:spPr bwMode="auto">
          <a:xfrm>
            <a:off x="8056980" y="3289290"/>
            <a:ext cx="7490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3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Sequence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24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70" y="1319926"/>
            <a:ext cx="6907911" cy="44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N=6 Dataset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25</a:t>
            </a:fld>
            <a:endParaRPr lang="de-DE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1" y="1148123"/>
            <a:ext cx="8212975" cy="5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4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N=12 Dataset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26</a:t>
            </a:fld>
            <a:endParaRPr lang="de-DE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2" y="986098"/>
            <a:ext cx="8165922" cy="51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/>
        </p:nvSpPr>
        <p:spPr>
          <a:xfrm>
            <a:off x="516646" y="1122363"/>
            <a:ext cx="8110706" cy="238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77C2B6-0D47-4103-961A-66655711E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46" y="1122360"/>
            <a:ext cx="8110706" cy="3875309"/>
          </a:xfrm>
        </p:spPr>
        <p:txBody>
          <a:bodyPr>
            <a:normAutofit fontScale="90000"/>
          </a:bodyPr>
          <a:lstStyle/>
          <a:p>
            <a:r>
              <a:rPr lang="en-US" dirty="0"/>
              <a:t>Fermions </a:t>
            </a: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Two Dimensions:</a:t>
            </a:r>
            <a:br>
              <a:rPr lang="en-US" dirty="0" smtClean="0"/>
            </a:br>
            <a:r>
              <a:rPr lang="en-US" dirty="0" smtClean="0"/>
              <a:t>From Many </a:t>
            </a:r>
            <a:r>
              <a:rPr lang="en-US" dirty="0"/>
              <a:t>to </a:t>
            </a:r>
            <a:r>
              <a:rPr lang="en-US" dirty="0" smtClean="0"/>
              <a:t>Few</a:t>
            </a:r>
            <a:br>
              <a:rPr lang="en-US" dirty="0" smtClean="0"/>
            </a:br>
            <a:r>
              <a:rPr lang="en-US" dirty="0"/>
              <a:t>to Many </a:t>
            </a:r>
            <a:r>
              <a:rPr lang="en-US" dirty="0">
                <a:solidFill>
                  <a:schemeClr val="bg1"/>
                </a:solidFill>
              </a:rPr>
              <a:t>to Few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 Many to Few…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CED58-645C-4949-87F0-6CC844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5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011A33-1C61-4832-BE3C-4A3C8D85C19C}"/>
              </a:ext>
            </a:extLst>
          </p:cNvPr>
          <p:cNvSpPr/>
          <p:nvPr/>
        </p:nvSpPr>
        <p:spPr>
          <a:xfrm>
            <a:off x="516646" y="1122363"/>
            <a:ext cx="8110706" cy="238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C00C29"/>
              </a:gs>
              <a:gs pos="0">
                <a:srgbClr val="7C1E25">
                  <a:lumMod val="90000"/>
                  <a:lumOff val="1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77C2B6-0D47-4103-961A-66655711E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46" y="1122360"/>
            <a:ext cx="8110706" cy="3875309"/>
          </a:xfrm>
        </p:spPr>
        <p:txBody>
          <a:bodyPr>
            <a:normAutofit fontScale="90000"/>
          </a:bodyPr>
          <a:lstStyle/>
          <a:p>
            <a:r>
              <a:rPr lang="en-US" dirty="0"/>
              <a:t>Fermions </a:t>
            </a: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Two Dimensions:</a:t>
            </a:r>
            <a:br>
              <a:rPr lang="en-US" dirty="0" smtClean="0"/>
            </a:br>
            <a:r>
              <a:rPr lang="en-US" dirty="0" smtClean="0"/>
              <a:t>From Many </a:t>
            </a:r>
            <a:r>
              <a:rPr lang="en-US" dirty="0"/>
              <a:t>to </a:t>
            </a:r>
            <a:r>
              <a:rPr lang="en-US" dirty="0" smtClean="0"/>
              <a:t>Few</a:t>
            </a:r>
            <a:br>
              <a:rPr lang="en-US" dirty="0" smtClean="0"/>
            </a:br>
            <a:r>
              <a:rPr lang="en-US" dirty="0" smtClean="0"/>
              <a:t>to Many to Few</a:t>
            </a:r>
            <a:br>
              <a:rPr lang="en-US" dirty="0" smtClean="0"/>
            </a:br>
            <a:r>
              <a:rPr lang="en-US" dirty="0" smtClean="0"/>
              <a:t>to Many to Few…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CED58-645C-4949-87F0-6CC844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Marvin Holten - QSEC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96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7A2E7-3B52-41D8-858E-96906584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Fermions in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Dimensions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2BE033-05E6-4BAC-B9D7-1EB8D013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493803-BDF7-4069-81C8-E8F751918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Marvin Holten - QSEC 2019</a:t>
            </a:r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1084DD86-FD07-4469-8B4D-F0CB724B5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8" y="1078187"/>
            <a:ext cx="6775261" cy="50814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8" y="1078187"/>
            <a:ext cx="6775260" cy="508144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66774" y="1216083"/>
            <a:ext cx="3080923" cy="212148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339" y="1292407"/>
            <a:ext cx="2819790" cy="17681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hteck 12"/>
          <p:cNvSpPr/>
          <p:nvPr/>
        </p:nvSpPr>
        <p:spPr>
          <a:xfrm>
            <a:off x="201853" y="3060571"/>
            <a:ext cx="3010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M.G.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PRL 114, 230401 (2015)</a:t>
            </a:r>
          </a:p>
        </p:txBody>
      </p:sp>
      <p:sp>
        <p:nvSpPr>
          <p:cNvPr id="15" name="Rechteck 14"/>
          <p:cNvSpPr/>
          <p:nvPr/>
        </p:nvSpPr>
        <p:spPr>
          <a:xfrm>
            <a:off x="5702831" y="1060307"/>
            <a:ext cx="3184633" cy="231139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Bildschirmausschnitt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51" y="1108599"/>
            <a:ext cx="2819790" cy="202552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125495" y="3781471"/>
            <a:ext cx="3164866" cy="2473807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5670739" y="3094706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359, 6374 (2018)</a:t>
            </a:r>
          </a:p>
        </p:txBody>
      </p:sp>
      <p:sp>
        <p:nvSpPr>
          <p:cNvPr id="17" name="Rechteck 16"/>
          <p:cNvSpPr/>
          <p:nvPr/>
        </p:nvSpPr>
        <p:spPr>
          <a:xfrm>
            <a:off x="5083520" y="5887738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P.A. Murthy et al., Science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365, 6450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2019)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Picture 6" descr="Screen Clippin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27" y="3834509"/>
            <a:ext cx="2432051" cy="2058332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558126" y="4348710"/>
            <a:ext cx="3164866" cy="1419908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Bildschirmausschnitt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3" y="4421068"/>
            <a:ext cx="3045491" cy="967982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516150" y="5415294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 et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121, 120401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2018)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4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45209 0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-0.45209 -2.22222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45209 2.22222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44532 7.40741E-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4467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4467 3.7037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50677 -3.7037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5099 2.22222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6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50538 -2.96296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40607 4.81481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40885 -1.11111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4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40885 0.0032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4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3" grpId="1"/>
      <p:bldP spid="15" grpId="0" animBg="1"/>
      <p:bldP spid="15" grpId="1" animBg="1"/>
      <p:bldP spid="19" grpId="0" animBg="1"/>
      <p:bldP spid="19" grpId="1" animBg="1"/>
      <p:bldP spid="16" grpId="0"/>
      <p:bldP spid="16" grpId="1"/>
      <p:bldP spid="17" grpId="0"/>
      <p:bldP spid="17" grpId="1"/>
      <p:bldP spid="21" grpId="0" animBg="1"/>
      <p:bldP spid="21" grpId="1" animBg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66773" y="2066113"/>
            <a:ext cx="5217499" cy="2674751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Grafik 1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2112253"/>
            <a:ext cx="5040298" cy="258247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8"/>
              <p:cNvSpPr txBox="1"/>
              <p:nvPr/>
            </p:nvSpPr>
            <p:spPr>
              <a:xfrm>
                <a:off x="1465731" y="1032504"/>
                <a:ext cx="5382884" cy="888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=↑,↓,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200" b="1" i="0" smtClean="0">
                                  <a:latin typeface="Cambria Math" panose="02040503050406030204" pitchFamily="18" charset="0"/>
                                </a:rPr>
                                <m:t>𝛁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de-DE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de-DE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de-DE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de-DE" sz="2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nary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200" b="1" dirty="0">
                  <a:solidFill>
                    <a:srgbClr val="99252E"/>
                  </a:solidFill>
                </a:endParaRPr>
              </a:p>
            </p:txBody>
          </p:sp>
        </mc:Choice>
        <mc:Fallback xmlns="">
          <p:sp>
            <p:nvSpPr>
              <p:cNvPr id="6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731" y="1032504"/>
                <a:ext cx="5382884" cy="888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 hidden="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358" y="2112253"/>
            <a:ext cx="4118407" cy="258247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>
              <a:xfrm>
                <a:off x="5472872" y="2066111"/>
                <a:ext cx="3446682" cy="40089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Pairing is essential ingredient to fermionic </a:t>
                </a:r>
                <a:r>
                  <a:rPr lang="en-US" sz="1600" dirty="0" err="1" smtClean="0"/>
                  <a:t>superfluidity</a:t>
                </a:r>
                <a:endParaRPr lang="en-US" sz="1600" dirty="0" smtClean="0"/>
              </a:p>
              <a:p>
                <a:endParaRPr lang="en-US" sz="1600" dirty="0"/>
              </a:p>
              <a:p>
                <a:r>
                  <a:rPr lang="en-US" sz="1600" dirty="0" smtClean="0"/>
                  <a:t>In the trap: Competition </a:t>
                </a:r>
                <a:r>
                  <a:rPr lang="en-US" sz="1600" dirty="0"/>
                  <a:t>between pairing energy and trap level spacing</a:t>
                </a:r>
                <a:r>
                  <a:rPr lang="en-US" sz="1600" dirty="0" smtClean="0"/>
                  <a:t>.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r>
                  <a:rPr lang="en-US" sz="1600" dirty="0" smtClean="0"/>
                  <a:t>Normal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1600" dirty="0" smtClean="0"/>
                  <a:t> Superfluid quantum phase transition at critical pair binding energy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Formation of a Shell structure</a:t>
                </a:r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872" y="2066111"/>
                <a:ext cx="3446682" cy="4008919"/>
              </a:xfrm>
              <a:prstGeom prst="rect">
                <a:avLst/>
              </a:prstGeom>
              <a:blipFill>
                <a:blip r:embed="rId5"/>
                <a:stretch>
                  <a:fillRect l="-708" t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Mesoscopic Systems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6725249" y="1202870"/>
                <a:ext cx="10155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1" smtClean="0">
                          <a:solidFill>
                            <a:srgbClr val="99252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sz="2200" b="1" i="1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1" i="1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de-DE" sz="2200" b="1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𝐞𝐱𝐭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249" y="1202870"/>
                <a:ext cx="101553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6" y="2148410"/>
            <a:ext cx="5131768" cy="2546313"/>
          </a:xfrm>
          <a:prstGeom prst="rect">
            <a:avLst/>
          </a:prstGeom>
        </p:spPr>
      </p:pic>
      <p:cxnSp>
        <p:nvCxnSpPr>
          <p:cNvPr id="22" name="Gerader Verbinder 21"/>
          <p:cNvCxnSpPr/>
          <p:nvPr/>
        </p:nvCxnSpPr>
        <p:spPr>
          <a:xfrm flipV="1">
            <a:off x="1043398" y="3825850"/>
            <a:ext cx="2226496" cy="2359282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ihandform 24"/>
          <p:cNvSpPr/>
          <p:nvPr/>
        </p:nvSpPr>
        <p:spPr>
          <a:xfrm>
            <a:off x="1046074" y="3840480"/>
            <a:ext cx="2209190" cy="2348179"/>
          </a:xfrm>
          <a:custGeom>
            <a:avLst/>
            <a:gdLst>
              <a:gd name="connsiteX0" fmla="*/ 0 w 2209190"/>
              <a:gd name="connsiteY0" fmla="*/ 219456 h 2348179"/>
              <a:gd name="connsiteX1" fmla="*/ 2209190 w 2209190"/>
              <a:gd name="connsiteY1" fmla="*/ 0 h 2348179"/>
              <a:gd name="connsiteX2" fmla="*/ 1726387 w 2209190"/>
              <a:gd name="connsiteY2" fmla="*/ 2348179 h 2348179"/>
              <a:gd name="connsiteX3" fmla="*/ 0 w 2209190"/>
              <a:gd name="connsiteY3" fmla="*/ 219456 h 234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190" h="2348179">
                <a:moveTo>
                  <a:pt x="0" y="219456"/>
                </a:moveTo>
                <a:lnTo>
                  <a:pt x="2209190" y="0"/>
                </a:lnTo>
                <a:lnTo>
                  <a:pt x="1726387" y="2348179"/>
                </a:lnTo>
                <a:lnTo>
                  <a:pt x="0" y="219456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1043398" y="3825850"/>
            <a:ext cx="2226496" cy="226771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2767820" y="3825850"/>
            <a:ext cx="502074" cy="226771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2767820" y="3825850"/>
            <a:ext cx="502074" cy="2359282"/>
          </a:xfrm>
          <a:prstGeom prst="line">
            <a:avLst/>
          </a:prstGeom>
          <a:ln w="38100">
            <a:solidFill>
              <a:srgbClr val="992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1043398" y="4052621"/>
            <a:ext cx="1724422" cy="2132511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8" y="4072590"/>
            <a:ext cx="1619243" cy="200244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 rot="20700000">
            <a:off x="1005646" y="4121241"/>
            <a:ext cx="7825335" cy="1349349"/>
          </a:xfrm>
          <a:prstGeom prst="rect">
            <a:avLst/>
          </a:prstGeom>
          <a:solidFill>
            <a:schemeClr val="bg1"/>
          </a:solidFill>
          <a:ln w="5715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What are the few-body precursors of the phase transition?</a:t>
            </a:r>
            <a:endParaRPr lang="en-US" sz="36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0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5" grpId="1" animBg="1"/>
      <p:bldP spid="11" grpId="0" animBg="1"/>
      <p:bldP spid="11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Mode Precursor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123171" y="1550031"/>
            <a:ext cx="3606575" cy="4630272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811766" y="1653170"/>
            <a:ext cx="4229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J. Bjerlin et </a:t>
            </a:r>
            <a:r>
              <a:rPr lang="pt-BR" sz="1400" dirty="0"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PRL 116, 155302 </a:t>
            </a:r>
            <a:r>
              <a:rPr lang="pt-BR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2016):</a:t>
            </a:r>
            <a:endParaRPr lang="pt-BR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2"/>
              <p:cNvSpPr txBox="1">
                <a:spLocks/>
              </p:cNvSpPr>
              <p:nvPr/>
            </p:nvSpPr>
            <p:spPr>
              <a:xfrm>
                <a:off x="169274" y="1047014"/>
                <a:ext cx="6617781" cy="17103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Phase transition is characterized by order parameter (pair density):</a:t>
                </a:r>
              </a:p>
              <a:p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de-DE" sz="2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1" i="0" smtClean="0"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sSub>
                            <m:sSubPr>
                              <m:ctrlP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1" i="0" smtClean="0"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1600" b="1" dirty="0" smtClean="0"/>
              </a:p>
              <a:p>
                <a:pPr marL="0" indent="0">
                  <a:buNone/>
                </a:pPr>
                <a:endParaRPr lang="en-US" sz="1600" b="1" dirty="0" smtClean="0"/>
              </a:p>
              <a:p>
                <a:r>
                  <a:rPr lang="en-US" sz="1600" dirty="0" smtClean="0"/>
                  <a:t>Higgs mode is the oscillation of order parameter.</a:t>
                </a:r>
                <a:endParaRPr lang="en-US" sz="1600" dirty="0"/>
              </a:p>
              <a:p>
                <a:pPr marL="0" indent="0">
                  <a:buNone/>
                </a:pPr>
                <a:endParaRPr lang="en-US" sz="1600" b="1" dirty="0" smtClean="0"/>
              </a:p>
            </p:txBody>
          </p:sp>
        </mc:Choice>
        <mc:Fallback xmlns="">
          <p:sp>
            <p:nvSpPr>
              <p:cNvPr id="12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74" y="1047014"/>
                <a:ext cx="6617781" cy="1710349"/>
              </a:xfrm>
              <a:prstGeom prst="rect">
                <a:avLst/>
              </a:prstGeom>
              <a:blipFill>
                <a:blip r:embed="rId5"/>
                <a:stretch>
                  <a:fillRect l="-369" t="-2857" b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eck 13"/>
          <p:cNvSpPr/>
          <p:nvPr/>
        </p:nvSpPr>
        <p:spPr>
          <a:xfrm>
            <a:off x="403257" y="2789666"/>
            <a:ext cx="2962969" cy="227510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831568" y="4702753"/>
                <a:ext cx="2106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0" dirty="0" smtClean="0">
                    <a:latin typeface="Helvetica" pitchFamily="2" charset="0"/>
                  </a:rPr>
                  <a:t>Normal Fluid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68" y="4702753"/>
                <a:ext cx="2106346" cy="276999"/>
              </a:xfrm>
              <a:prstGeom prst="rect">
                <a:avLst/>
              </a:prstGeom>
              <a:blipFill>
                <a:blip r:embed="rId6"/>
                <a:stretch>
                  <a:fillRect l="-6647" t="-30435" r="-606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9617" r="4443" b="13912"/>
          <a:stretch/>
        </p:blipFill>
        <p:spPr>
          <a:xfrm>
            <a:off x="496208" y="2838384"/>
            <a:ext cx="2777066" cy="182033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946906" y="4005654"/>
            <a:ext cx="2962969" cy="227510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2375217" y="5918741"/>
                <a:ext cx="18370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0" dirty="0" smtClean="0">
                    <a:latin typeface="Helvetica" pitchFamily="2" charset="0"/>
                  </a:rPr>
                  <a:t>Superfluid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217" y="5918741"/>
                <a:ext cx="1837041" cy="276999"/>
              </a:xfrm>
              <a:prstGeom prst="rect">
                <a:avLst/>
              </a:prstGeom>
              <a:blipFill>
                <a:blip r:embed="rId8"/>
                <a:stretch>
                  <a:fillRect l="-7973" t="-31111" r="-6977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9916" r="1775" b="1956"/>
          <a:stretch/>
        </p:blipFill>
        <p:spPr>
          <a:xfrm>
            <a:off x="2168679" y="4054372"/>
            <a:ext cx="2580995" cy="18203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4086"/>
            <a:ext cx="3398006" cy="40151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4086"/>
            <a:ext cx="3398006" cy="401514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4086"/>
            <a:ext cx="3398006" cy="4015149"/>
          </a:xfrm>
          <a:prstGeom prst="rect">
            <a:avLst/>
          </a:prstGeom>
        </p:spPr>
      </p:pic>
      <p:cxnSp>
        <p:nvCxnSpPr>
          <p:cNvPr id="25" name="Gerade Verbindung mit Pfeil 24"/>
          <p:cNvCxnSpPr>
            <a:stCxn id="15" idx="3"/>
          </p:cNvCxnSpPr>
          <p:nvPr/>
        </p:nvCxnSpPr>
        <p:spPr>
          <a:xfrm flipV="1">
            <a:off x="4909875" y="3176935"/>
            <a:ext cx="2894056" cy="1966271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5" idx="3"/>
          </p:cNvCxnSpPr>
          <p:nvPr/>
        </p:nvCxnSpPr>
        <p:spPr>
          <a:xfrm flipV="1">
            <a:off x="4909875" y="4520292"/>
            <a:ext cx="2626042" cy="622914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ihandform 18"/>
          <p:cNvSpPr/>
          <p:nvPr/>
        </p:nvSpPr>
        <p:spPr>
          <a:xfrm>
            <a:off x="252248" y="2688021"/>
            <a:ext cx="4776952" cy="3689131"/>
          </a:xfrm>
          <a:custGeom>
            <a:avLst/>
            <a:gdLst>
              <a:gd name="connsiteX0" fmla="*/ 0 w 4776952"/>
              <a:gd name="connsiteY0" fmla="*/ 0 h 3689131"/>
              <a:gd name="connsiteX1" fmla="*/ 39414 w 4776952"/>
              <a:gd name="connsiteY1" fmla="*/ 2585545 h 3689131"/>
              <a:gd name="connsiteX2" fmla="*/ 2073166 w 4776952"/>
              <a:gd name="connsiteY2" fmla="*/ 3689131 h 3689131"/>
              <a:gd name="connsiteX3" fmla="*/ 4776952 w 4776952"/>
              <a:gd name="connsiteY3" fmla="*/ 3689131 h 3689131"/>
              <a:gd name="connsiteX4" fmla="*/ 4753304 w 4776952"/>
              <a:gd name="connsiteY4" fmla="*/ 31531 h 3689131"/>
              <a:gd name="connsiteX5" fmla="*/ 0 w 4776952"/>
              <a:gd name="connsiteY5" fmla="*/ 0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6952" h="3689131">
                <a:moveTo>
                  <a:pt x="0" y="0"/>
                </a:moveTo>
                <a:lnTo>
                  <a:pt x="39414" y="2585545"/>
                </a:lnTo>
                <a:lnTo>
                  <a:pt x="2073166" y="3689131"/>
                </a:lnTo>
                <a:lnTo>
                  <a:pt x="4776952" y="3689131"/>
                </a:lnTo>
                <a:lnTo>
                  <a:pt x="4753304" y="315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75" y="2789666"/>
            <a:ext cx="2884306" cy="34932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61" y="2063050"/>
            <a:ext cx="3398005" cy="40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 animBg="1"/>
      <p:bldP spid="16" grpId="0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Potential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8</a:t>
            </a:fld>
            <a:endParaRPr lang="de-DE"/>
          </a:p>
        </p:txBody>
      </p:sp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8212517-F8E3-41D8-862A-B8EC08D2F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8" y="1008145"/>
            <a:ext cx="6962041" cy="5221531"/>
          </a:xfr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084DD86-FD07-4469-8B4D-F0CB724B5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8" y="1008144"/>
            <a:ext cx="6962041" cy="522153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021904" y="1734134"/>
            <a:ext cx="3897650" cy="4210243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166774" y="1320193"/>
            <a:ext cx="4209772" cy="1714851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4" y="1389289"/>
            <a:ext cx="4065411" cy="1257248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47251" y="2702291"/>
            <a:ext cx="32488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Serwane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 Science 15, 6027 (2011)</a:t>
            </a:r>
          </a:p>
        </p:txBody>
      </p:sp>
      <p:sp>
        <p:nvSpPr>
          <p:cNvPr id="14" name="Rechteck 13"/>
          <p:cNvSpPr/>
          <p:nvPr/>
        </p:nvSpPr>
        <p:spPr>
          <a:xfrm>
            <a:off x="319810" y="3167146"/>
            <a:ext cx="2269232" cy="2671324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Bildschirmausschnit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2" y="3236295"/>
            <a:ext cx="2099128" cy="2533026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95" y="1783857"/>
            <a:ext cx="3797522" cy="4080919"/>
          </a:xfrm>
          <a:prstGeom prst="rect">
            <a:avLst/>
          </a:prstGeom>
        </p:spPr>
      </p:pic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82" y="1775498"/>
            <a:ext cx="3797522" cy="4095089"/>
          </a:xfrm>
          <a:prstGeom prst="rect">
            <a:avLst/>
          </a:prstGeom>
        </p:spPr>
      </p:pic>
      <p:pic>
        <p:nvPicPr>
          <p:cNvPr id="19" name="Grafik 18" descr="Bildschirmausschnit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82" y="1775497"/>
            <a:ext cx="3797522" cy="4095460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64" y="1800849"/>
            <a:ext cx="3772583" cy="4075146"/>
          </a:xfrm>
          <a:prstGeom prst="rect">
            <a:avLst/>
          </a:prstGeom>
        </p:spPr>
      </p:pic>
      <p:cxnSp>
        <p:nvCxnSpPr>
          <p:cNvPr id="21" name="Gerade Verbindung mit Pfeil 20"/>
          <p:cNvCxnSpPr>
            <a:stCxn id="14" idx="3"/>
          </p:cNvCxnSpPr>
          <p:nvPr/>
        </p:nvCxnSpPr>
        <p:spPr>
          <a:xfrm flipV="1">
            <a:off x="2589042" y="3807229"/>
            <a:ext cx="5329867" cy="695579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0" y="1008145"/>
            <a:ext cx="9144000" cy="584985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2466820" y="1166093"/>
            <a:ext cx="3993421" cy="5126920"/>
          </a:xfrm>
          <a:prstGeom prst="rect">
            <a:avLst/>
          </a:prstGeom>
          <a:solidFill>
            <a:schemeClr val="bg1"/>
          </a:solidFill>
          <a:ln w="38100">
            <a:solidFill>
              <a:srgbClr val="99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2348838" y="1280017"/>
            <a:ext cx="4229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J. Bjerlin et </a:t>
            </a:r>
            <a:r>
              <a:rPr lang="pt-BR" sz="1600" dirty="0">
                <a:latin typeface="Helvetica" panose="020B0604020202020204" pitchFamily="34" charset="0"/>
                <a:cs typeface="Helvetica" panose="020B0604020202020204" pitchFamily="34" charset="0"/>
              </a:rPr>
              <a:t>al., </a:t>
            </a:r>
            <a:r>
              <a:rPr lang="pt-BR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PRL 116, 155302 </a:t>
            </a:r>
            <a:r>
              <a:rPr lang="pt-BR" sz="16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pt-BR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2016):</a:t>
            </a:r>
            <a:endParaRPr lang="pt-BR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306923"/>
              </p:ext>
            </p:extLst>
          </p:nvPr>
        </p:nvGraphicFramePr>
        <p:xfrm>
          <a:off x="2596250" y="1732495"/>
          <a:ext cx="3734560" cy="4526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Image" r:id="rId13" imgW="2715480" imgH="3291840" progId="Photoshop.Image.12">
                  <p:embed/>
                </p:oleObj>
              </mc:Choice>
              <mc:Fallback>
                <p:oleObj name="Image" r:id="rId13" imgW="2715480" imgH="3291840" progId="Photoshop.Image.12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96250" y="1732495"/>
                        <a:ext cx="3734560" cy="4526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3757355" y="2237992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79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/>
      <p:bldP spid="14" grpId="0" animBg="1"/>
      <p:bldP spid="27" grpId="0" animBg="1"/>
      <p:bldP spid="24" grpId="0" animBg="1"/>
      <p:bldP spid="2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Excitation Spectrum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Marvin Holten - QSEC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1A206-459D-47EB-8A35-8C080C04C584}" type="slidenum">
              <a:rPr lang="de-DE" smtClean="0"/>
              <a:t>9</a:t>
            </a:fld>
            <a:endParaRPr lang="de-DE"/>
          </a:p>
        </p:txBody>
      </p:sp>
      <p:pic>
        <p:nvPicPr>
          <p:cNvPr id="16" name="Grafik 15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06" y="1187925"/>
            <a:ext cx="7192586" cy="3894546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07" y="1164129"/>
            <a:ext cx="7192586" cy="3924126"/>
          </a:xfrm>
          <a:prstGeom prst="rect">
            <a:avLst/>
          </a:prstGeom>
        </p:spPr>
      </p:pic>
      <p:cxnSp>
        <p:nvCxnSpPr>
          <p:cNvPr id="19" name="Gerader Verbinder 18"/>
          <p:cNvCxnSpPr/>
          <p:nvPr/>
        </p:nvCxnSpPr>
        <p:spPr>
          <a:xfrm>
            <a:off x="6494722" y="1251309"/>
            <a:ext cx="0" cy="3261424"/>
          </a:xfrm>
          <a:prstGeom prst="line">
            <a:avLst/>
          </a:prstGeom>
          <a:ln w="38100">
            <a:solidFill>
              <a:srgbClr val="9925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6205123" y="849371"/>
                <a:ext cx="57919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solidFill>
                            <a:srgbClr val="99252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de-DE" sz="2200" b="0" i="1" smtClean="0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200" b="0" i="0" smtClean="0">
                              <a:solidFill>
                                <a:srgbClr val="99252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99252E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123" y="849371"/>
                <a:ext cx="579198" cy="338554"/>
              </a:xfrm>
              <a:prstGeom prst="rect">
                <a:avLst/>
              </a:prstGeom>
              <a:blipFill>
                <a:blip r:embed="rId4"/>
                <a:stretch>
                  <a:fillRect l="-10526" r="-421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/>
          <p:cNvCxnSpPr>
            <a:stCxn id="26" idx="0"/>
          </p:cNvCxnSpPr>
          <p:nvPr/>
        </p:nvCxnSpPr>
        <p:spPr>
          <a:xfrm flipH="1" flipV="1">
            <a:off x="7193281" y="2933911"/>
            <a:ext cx="442344" cy="612782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27" idx="0"/>
          </p:cNvCxnSpPr>
          <p:nvPr/>
        </p:nvCxnSpPr>
        <p:spPr>
          <a:xfrm flipV="1">
            <a:off x="2750666" y="2724150"/>
            <a:ext cx="2611426" cy="817693"/>
          </a:xfrm>
          <a:prstGeom prst="straightConnector1">
            <a:avLst/>
          </a:prstGeom>
          <a:ln w="38100">
            <a:solidFill>
              <a:srgbClr val="992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22" y="3546693"/>
            <a:ext cx="2281805" cy="28192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Grafik 26" descr="Bildschirmausschnit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65" y="3541843"/>
            <a:ext cx="2331602" cy="28141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rafik 12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69" y="1423477"/>
            <a:ext cx="2291656" cy="27754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25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65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799</Words>
  <Application>Microsoft Office PowerPoint</Application>
  <PresentationFormat>Bildschirmpräsentation (4:3)</PresentationFormat>
  <Paragraphs>194</Paragraphs>
  <Slides>26</Slides>
  <Notes>4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7" baseType="lpstr">
      <vt:lpstr>Aharoni</vt:lpstr>
      <vt:lpstr>Arial</vt:lpstr>
      <vt:lpstr>Calibri</vt:lpstr>
      <vt:lpstr>Cambria Math</vt:lpstr>
      <vt:lpstr>Gill Sans MT</vt:lpstr>
      <vt:lpstr>Helvetica</vt:lpstr>
      <vt:lpstr>Wingdings</vt:lpstr>
      <vt:lpstr>Office</vt:lpstr>
      <vt:lpstr>2_Office</vt:lpstr>
      <vt:lpstr>1_Office</vt:lpstr>
      <vt:lpstr>Image</vt:lpstr>
      <vt:lpstr>Fermions in Two Dimensions: From Few to Many  </vt:lpstr>
      <vt:lpstr>Fermions in Two Dimensions: From Many to Few  </vt:lpstr>
      <vt:lpstr>Fermions in Two Dimensions: From Many to Few to Many to Few to Many to Few…</vt:lpstr>
      <vt:lpstr>Fermions in Two Dimensions: From Many to Few to Many to Few to Many to Few…</vt:lpstr>
      <vt:lpstr>Fermions in Two Dimensions</vt:lpstr>
      <vt:lpstr>Mesoscopic Systems</vt:lpstr>
      <vt:lpstr>Higgs Mode Precursor</vt:lpstr>
      <vt:lpstr>Combined Potential</vt:lpstr>
      <vt:lpstr>Excitation Spectrum</vt:lpstr>
      <vt:lpstr>Interaction Dependence</vt:lpstr>
      <vt:lpstr>From Few to Many …</vt:lpstr>
      <vt:lpstr>Coherent Drive</vt:lpstr>
      <vt:lpstr>Momentum Correlations</vt:lpstr>
      <vt:lpstr>Fermions in two dimension: many</vt:lpstr>
      <vt:lpstr>Classical vs Quantum System</vt:lpstr>
      <vt:lpstr>Quantum anomaly</vt:lpstr>
      <vt:lpstr>Ultracold quantum gases</vt:lpstr>
      <vt:lpstr>Dynamical scaling symmetry</vt:lpstr>
      <vt:lpstr>Self-similarity</vt:lpstr>
      <vt:lpstr>Quantum Anomaly</vt:lpstr>
      <vt:lpstr>In-situ and momentum space</vt:lpstr>
      <vt:lpstr>Scale invariance and coherence</vt:lpstr>
      <vt:lpstr>The Team</vt:lpstr>
      <vt:lpstr>Experimental Sequence</vt:lpstr>
      <vt:lpstr>N=6 Dataset</vt:lpstr>
      <vt:lpstr>N=12 Dataset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 h000</dc:creator>
  <cp:lastModifiedBy>Marvin H</cp:lastModifiedBy>
  <cp:revision>94</cp:revision>
  <dcterms:created xsi:type="dcterms:W3CDTF">2019-09-19T20:39:09Z</dcterms:created>
  <dcterms:modified xsi:type="dcterms:W3CDTF">2019-09-24T16:14:44Z</dcterms:modified>
</cp:coreProperties>
</file>