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4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8"/>
  </p:notesMasterIdLst>
  <p:sldIdLst>
    <p:sldId id="279" r:id="rId2"/>
    <p:sldId id="283" r:id="rId3"/>
    <p:sldId id="284" r:id="rId4"/>
    <p:sldId id="319" r:id="rId5"/>
    <p:sldId id="326" r:id="rId6"/>
    <p:sldId id="263" r:id="rId7"/>
    <p:sldId id="294" r:id="rId8"/>
    <p:sldId id="310" r:id="rId9"/>
    <p:sldId id="286" r:id="rId10"/>
    <p:sldId id="293" r:id="rId11"/>
    <p:sldId id="295" r:id="rId12"/>
    <p:sldId id="320" r:id="rId13"/>
    <p:sldId id="301" r:id="rId14"/>
    <p:sldId id="302" r:id="rId15"/>
    <p:sldId id="303" r:id="rId16"/>
    <p:sldId id="312" r:id="rId17"/>
    <p:sldId id="299" r:id="rId18"/>
    <p:sldId id="321" r:id="rId19"/>
    <p:sldId id="318" r:id="rId20"/>
    <p:sldId id="316" r:id="rId21"/>
    <p:sldId id="317" r:id="rId22"/>
    <p:sldId id="313" r:id="rId23"/>
    <p:sldId id="323" r:id="rId24"/>
    <p:sldId id="322" r:id="rId25"/>
    <p:sldId id="305" r:id="rId26"/>
    <p:sldId id="315" r:id="rId27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0145" autoAdjust="0"/>
  </p:normalViewPr>
  <p:slideViewPr>
    <p:cSldViewPr snapToGrid="0">
      <p:cViewPr varScale="1">
        <p:scale>
          <a:sx n="71" d="100"/>
          <a:sy n="71" d="100"/>
        </p:scale>
        <p:origin x="18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58EC4D28-3B3E-4234-B1B2-C4BCEE69F24E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69988"/>
            <a:ext cx="4213225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0B88EB99-C004-4046-9745-D8092AAF9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464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1925" y="1169988"/>
            <a:ext cx="4213225" cy="3160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8EB99-C004-4046-9745-D8092AAF9A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6628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1925" y="1169988"/>
            <a:ext cx="4213225" cy="3160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8EB99-C004-4046-9745-D8092AAF9A2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8364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1925" y="1169988"/>
            <a:ext cx="4213225" cy="3160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8EB99-C004-4046-9745-D8092AAF9A2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154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1925" y="1169988"/>
            <a:ext cx="4213225" cy="3160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8EB99-C004-4046-9745-D8092AAF9A2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006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1925" y="1169988"/>
            <a:ext cx="4213225" cy="3160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8EB99-C004-4046-9745-D8092AAF9A2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190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1925" y="1169988"/>
            <a:ext cx="4213225" cy="3160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8EB99-C004-4046-9745-D8092AAF9A2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2585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1925" y="1169988"/>
            <a:ext cx="4213225" cy="3160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8EB99-C004-4046-9745-D8092AAF9A2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2200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1925" y="1169988"/>
            <a:ext cx="4213225" cy="3160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8EB99-C004-4046-9745-D8092AAF9A2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7032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1925" y="1169988"/>
            <a:ext cx="4213225" cy="3160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8EB99-C004-4046-9745-D8092AAF9A2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691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1925" y="1169988"/>
            <a:ext cx="4213225" cy="3160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8EB99-C004-4046-9745-D8092AAF9A2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905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37418-4A33-4087-A3B8-DA93503E4F9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414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1925" y="1169988"/>
            <a:ext cx="4213225" cy="3160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8EB99-C004-4046-9745-D8092AAF9A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74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1925" y="1169988"/>
            <a:ext cx="4213225" cy="3160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8EB99-C004-4046-9745-D8092AAF9A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4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1925" y="1169988"/>
            <a:ext cx="4213225" cy="3160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8EB99-C004-4046-9745-D8092AAF9A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32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1925" y="1169988"/>
            <a:ext cx="4213225" cy="3160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8EB99-C004-4046-9745-D8092AAF9A2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953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1925" y="1169988"/>
            <a:ext cx="4213225" cy="3160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8EB99-C004-4046-9745-D8092AAF9A2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69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1925" y="1169988"/>
            <a:ext cx="4213225" cy="3160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8EB99-C004-4046-9745-D8092AAF9A2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65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1925" y="1169988"/>
            <a:ext cx="4213225" cy="3160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8EB99-C004-4046-9745-D8092AAF9A2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833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1925" y="1169988"/>
            <a:ext cx="4213225" cy="3160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8EB99-C004-4046-9745-D8092AAF9A2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126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F501-FA51-4D40-8DDD-FB1AEE02056A}" type="datetime1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 Gärttner - QSEC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08A2-6BA3-4CA7-9370-D248F12EA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2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435C-7C01-4582-87F0-E2293B4F31F2}" type="datetime1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 Gärttner - QSEC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08A2-6BA3-4CA7-9370-D248F12EA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32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517E0-AAAB-4CB3-87AE-74B74315FA04}" type="datetime1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 Gärttner - QSEC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08A2-6BA3-4CA7-9370-D248F12EA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17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1B88F-58F1-4272-9385-D1BD6D9E40D6}" type="datetime1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 Gärttner - QSEC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08A2-6BA3-4CA7-9370-D248F12EA2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830E8-9494-4E59-BE6F-14D3570BD2D3}" type="datetime1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 Gärttner - QSEC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08A2-6BA3-4CA7-9370-D248F12EA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268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32B49-2BB8-4B53-92CF-6CBCA17BAEAF}" type="datetime1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 Gärttner - QSEC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08A2-6BA3-4CA7-9370-D248F12EA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813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DBC3E-4F9F-40E8-9B7F-3FB0C492B35A}" type="datetime1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 Gärttner - QSEC 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08A2-6BA3-4CA7-9370-D248F12EA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726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E1A65-8FF7-46A2-B6C6-0E3A9F099E58}" type="datetime1">
              <a:rPr lang="en-US" smtClean="0"/>
              <a:t>9/26/2019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 Gärttner - QSEC 2019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08A2-6BA3-4CA7-9370-D248F12EA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30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B0E0-784C-4BA7-A997-1D9A221C0496}" type="datetime1">
              <a:rPr lang="en-US" smtClean="0"/>
              <a:t>9/26/2019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 Gärttner - QSEC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08A2-6BA3-4CA7-9370-D248F12EA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736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16D6-587F-4700-B03C-2EEAAD02BC45}" type="datetime1">
              <a:rPr lang="en-US" smtClean="0"/>
              <a:t>9/26/2019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 Gärttner - QSEC 2019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08A2-6BA3-4CA7-9370-D248F12EA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195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45CE-59C7-4723-941E-CC9D363A02C8}" type="datetime1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 Gärttner - QSEC 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08A2-6BA3-4CA7-9370-D248F12EA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887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AF23-8E39-4F81-84B7-8044D423139A}" type="datetime1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 Gärttner - QSEC 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08A2-6BA3-4CA7-9370-D248F12EA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63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A9667-B34F-47A9-A1CB-7E1FE4A121EB}" type="datetime1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Martin Gärttner - QSEC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808A2-6BA3-4CA7-9370-D248F12EA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561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4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18.png"/><Relationship Id="rId9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04.png"/><Relationship Id="rId26" Type="http://schemas.openxmlformats.org/officeDocument/2006/relationships/image" Target="../media/image114.png"/><Relationship Id="rId21" Type="http://schemas.openxmlformats.org/officeDocument/2006/relationships/image" Target="../media/image109.png"/><Relationship Id="rId34" Type="http://schemas.openxmlformats.org/officeDocument/2006/relationships/image" Target="../media/image65.png"/><Relationship Id="rId25" Type="http://schemas.openxmlformats.org/officeDocument/2006/relationships/image" Target="../media/image113.png"/><Relationship Id="rId33" Type="http://schemas.openxmlformats.org/officeDocument/2006/relationships/image" Target="../media/image121.png"/><Relationship Id="rId2" Type="http://schemas.openxmlformats.org/officeDocument/2006/relationships/notesSlide" Target="../notesSlides/notesSlide9.xml"/><Relationship Id="rId20" Type="http://schemas.openxmlformats.org/officeDocument/2006/relationships/image" Target="../media/image106.png"/><Relationship Id="rId29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112.png"/><Relationship Id="rId32" Type="http://schemas.openxmlformats.org/officeDocument/2006/relationships/image" Target="../media/image120.png"/><Relationship Id="rId23" Type="http://schemas.openxmlformats.org/officeDocument/2006/relationships/image" Target="../media/image111.png"/><Relationship Id="rId28" Type="http://schemas.openxmlformats.org/officeDocument/2006/relationships/image" Target="../media/image116.png"/><Relationship Id="rId19" Type="http://schemas.openxmlformats.org/officeDocument/2006/relationships/image" Target="../media/image105.png"/><Relationship Id="rId31" Type="http://schemas.openxmlformats.org/officeDocument/2006/relationships/image" Target="../media/image119.png"/><Relationship Id="rId22" Type="http://schemas.openxmlformats.org/officeDocument/2006/relationships/image" Target="../media/image110.png"/><Relationship Id="rId27" Type="http://schemas.openxmlformats.org/officeDocument/2006/relationships/image" Target="../media/image115.png"/><Relationship Id="rId30" Type="http://schemas.openxmlformats.org/officeDocument/2006/relationships/image" Target="../media/image118.png"/><Relationship Id="rId35" Type="http://schemas.openxmlformats.org/officeDocument/2006/relationships/image" Target="../media/image6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3" Type="http://schemas.openxmlformats.org/officeDocument/2006/relationships/image" Target="../media/image67.png"/><Relationship Id="rId7" Type="http://schemas.openxmlformats.org/officeDocument/2006/relationships/image" Target="../media/image72.png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1.png"/><Relationship Id="rId5" Type="http://schemas.openxmlformats.org/officeDocument/2006/relationships/image" Target="../media/image52.png"/><Relationship Id="rId15" Type="http://schemas.openxmlformats.org/officeDocument/2006/relationships/image" Target="../media/image620.png"/><Relationship Id="rId10" Type="http://schemas.openxmlformats.org/officeDocument/2006/relationships/image" Target="../media/image75.png"/><Relationship Id="rId4" Type="http://schemas.openxmlformats.org/officeDocument/2006/relationships/image" Target="../media/image46.png"/><Relationship Id="rId9" Type="http://schemas.openxmlformats.org/officeDocument/2006/relationships/image" Target="../media/image60.png"/><Relationship Id="rId14" Type="http://schemas.openxmlformats.org/officeDocument/2006/relationships/image" Target="../media/image7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1.png"/><Relationship Id="rId4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72.emf"/><Relationship Id="rId3" Type="http://schemas.openxmlformats.org/officeDocument/2006/relationships/tags" Target="../tags/tag3.xml"/><Relationship Id="rId7" Type="http://schemas.openxmlformats.org/officeDocument/2006/relationships/image" Target="../media/image59.png"/><Relationship Id="rId12" Type="http://schemas.openxmlformats.org/officeDocument/2006/relationships/image" Target="../media/image8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89.png"/><Relationship Id="rId5" Type="http://schemas.openxmlformats.org/officeDocument/2006/relationships/notesSlide" Target="../notesSlides/notesSlide14.xml"/><Relationship Id="rId10" Type="http://schemas.openxmlformats.org/officeDocument/2006/relationships/image" Target="../media/image7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0.png"/><Relationship Id="rId14" Type="http://schemas.openxmlformats.org/officeDocument/2006/relationships/image" Target="../media/image9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73.emf"/><Relationship Id="rId3" Type="http://schemas.openxmlformats.org/officeDocument/2006/relationships/tags" Target="../tags/tag6.xml"/><Relationship Id="rId7" Type="http://schemas.openxmlformats.org/officeDocument/2006/relationships/image" Target="../media/image59.png"/><Relationship Id="rId12" Type="http://schemas.openxmlformats.org/officeDocument/2006/relationships/image" Target="../media/image86.png"/><Relationship Id="rId2" Type="http://schemas.openxmlformats.org/officeDocument/2006/relationships/tags" Target="../tags/tag5.xml"/><Relationship Id="rId16" Type="http://schemas.openxmlformats.org/officeDocument/2006/relationships/image" Target="../media/image81.png"/><Relationship Id="rId1" Type="http://schemas.openxmlformats.org/officeDocument/2006/relationships/tags" Target="../tags/tag4.xml"/><Relationship Id="rId6" Type="http://schemas.openxmlformats.org/officeDocument/2006/relationships/image" Target="../media/image89.png"/><Relationship Id="rId5" Type="http://schemas.openxmlformats.org/officeDocument/2006/relationships/notesSlide" Target="../notesSlides/notesSlide15.xml"/><Relationship Id="rId15" Type="http://schemas.openxmlformats.org/officeDocument/2006/relationships/image" Target="../media/image80.png"/><Relationship Id="rId10" Type="http://schemas.openxmlformats.org/officeDocument/2006/relationships/image" Target="../media/image7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0.png"/><Relationship Id="rId14" Type="http://schemas.openxmlformats.org/officeDocument/2006/relationships/image" Target="../media/image58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7.png"/><Relationship Id="rId3" Type="http://schemas.openxmlformats.org/officeDocument/2006/relationships/tags" Target="../tags/tag9.xml"/><Relationship Id="rId7" Type="http://schemas.openxmlformats.org/officeDocument/2006/relationships/image" Target="../media/image74.png"/><Relationship Id="rId12" Type="http://schemas.openxmlformats.org/officeDocument/2006/relationships/image" Target="../media/image86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630.png"/><Relationship Id="rId11" Type="http://schemas.openxmlformats.org/officeDocument/2006/relationships/image" Target="../media/image77.png"/><Relationship Id="rId5" Type="http://schemas.openxmlformats.org/officeDocument/2006/relationships/notesSlide" Target="../notesSlides/notesSlide16.xml"/><Relationship Id="rId15" Type="http://schemas.openxmlformats.org/officeDocument/2006/relationships/image" Target="../media/image85.png"/><Relationship Id="rId10" Type="http://schemas.openxmlformats.org/officeDocument/2006/relationships/image" Target="../media/image70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4.png"/><Relationship Id="rId14" Type="http://schemas.openxmlformats.org/officeDocument/2006/relationships/image" Target="../media/image84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0.png"/><Relationship Id="rId7" Type="http://schemas.openxmlformats.org/officeDocument/2006/relationships/image" Target="../media/image9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11" Type="http://schemas.openxmlformats.org/officeDocument/2006/relationships/image" Target="../media/image99.png"/><Relationship Id="rId5" Type="http://schemas.openxmlformats.org/officeDocument/2006/relationships/image" Target="../media/image88.png"/><Relationship Id="rId10" Type="http://schemas.openxmlformats.org/officeDocument/2006/relationships/image" Target="../media/image98.png"/><Relationship Id="rId4" Type="http://schemas.openxmlformats.org/officeDocument/2006/relationships/image" Target="../media/image91.png"/><Relationship Id="rId9" Type="http://schemas.openxmlformats.org/officeDocument/2006/relationships/image" Target="../media/image9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jpeg"/><Relationship Id="rId3" Type="http://schemas.openxmlformats.org/officeDocument/2006/relationships/image" Target="../media/image83.jpeg"/><Relationship Id="rId7" Type="http://schemas.openxmlformats.org/officeDocument/2006/relationships/image" Target="../media/image9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85.jpeg"/><Relationship Id="rId10" Type="http://schemas.openxmlformats.org/officeDocument/2006/relationships/image" Target="../media/image98.jpeg"/><Relationship Id="rId4" Type="http://schemas.openxmlformats.org/officeDocument/2006/relationships/image" Target="../media/image84.png"/><Relationship Id="rId9" Type="http://schemas.openxmlformats.org/officeDocument/2006/relationships/image" Target="../media/image97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emf"/><Relationship Id="rId3" Type="http://schemas.openxmlformats.org/officeDocument/2006/relationships/image" Target="../media/image99.emf"/><Relationship Id="rId7" Type="http://schemas.openxmlformats.org/officeDocument/2006/relationships/image" Target="../media/image10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jpeg"/><Relationship Id="rId5" Type="http://schemas.openxmlformats.org/officeDocument/2006/relationships/image" Target="../media/image101.jpeg"/><Relationship Id="rId4" Type="http://schemas.openxmlformats.org/officeDocument/2006/relationships/image" Target="../media/image10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3.png"/><Relationship Id="rId5" Type="http://schemas.openxmlformats.org/officeDocument/2006/relationships/image" Target="../media/image12.png"/><Relationship Id="rId10" Type="http://schemas.openxmlformats.org/officeDocument/2006/relationships/image" Target="../media/image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40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12" Type="http://schemas.openxmlformats.org/officeDocument/2006/relationships/image" Target="../media/image39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38.png"/><Relationship Id="rId5" Type="http://schemas.openxmlformats.org/officeDocument/2006/relationships/image" Target="../media/image5.png"/><Relationship Id="rId15" Type="http://schemas.openxmlformats.org/officeDocument/2006/relationships/image" Target="../media/image42.png"/><Relationship Id="rId10" Type="http://schemas.openxmlformats.org/officeDocument/2006/relationships/image" Target="../media/image351.png"/><Relationship Id="rId4" Type="http://schemas.openxmlformats.org/officeDocument/2006/relationships/image" Target="../media/image31.png"/><Relationship Id="rId9" Type="http://schemas.openxmlformats.org/officeDocument/2006/relationships/image" Target="../media/image20.png"/><Relationship Id="rId1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220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12" Type="http://schemas.openxmlformats.org/officeDocument/2006/relationships/image" Target="../media/image36.png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6" Type="http://schemas.openxmlformats.org/officeDocument/2006/relationships/image" Target="../media/image28.png"/><Relationship Id="rId11" Type="http://schemas.openxmlformats.org/officeDocument/2006/relationships/image" Target="../media/image35.png"/><Relationship Id="rId5" Type="http://schemas.openxmlformats.org/officeDocument/2006/relationships/image" Target="../media/image21.emf"/><Relationship Id="rId10" Type="http://schemas.openxmlformats.org/officeDocument/2006/relationships/image" Target="../media/image33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443" y="795947"/>
            <a:ext cx="7886700" cy="161314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Using time-time correlations</a:t>
            </a:r>
            <a:br>
              <a:rPr lang="en-US" b="1" dirty="0" smtClean="0"/>
            </a:br>
            <a:r>
              <a:rPr lang="en-US" b="1" dirty="0" smtClean="0"/>
              <a:t>to detect entanglement and </a:t>
            </a:r>
            <a:br>
              <a:rPr lang="en-US" b="1" dirty="0" smtClean="0"/>
            </a:br>
            <a:r>
              <a:rPr lang="en-US" b="1" dirty="0" smtClean="0"/>
              <a:t>spreading of quantum information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37443" y="3188462"/>
            <a:ext cx="5081870" cy="19343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Martin </a:t>
            </a:r>
            <a:r>
              <a:rPr lang="en-US" sz="2800" b="1" dirty="0" err="1"/>
              <a:t>Gärttner</a:t>
            </a:r>
            <a:endParaRPr lang="en-US" sz="2800" b="1" dirty="0"/>
          </a:p>
          <a:p>
            <a:r>
              <a:rPr lang="en-US" sz="1800" b="1" dirty="0"/>
              <a:t> </a:t>
            </a:r>
          </a:p>
          <a:p>
            <a:r>
              <a:rPr lang="en-US" sz="2800" b="1" dirty="0" smtClean="0"/>
              <a:t>Kirchhoff-</a:t>
            </a:r>
            <a:r>
              <a:rPr lang="en-US" sz="2800" b="1" dirty="0" err="1" smtClean="0"/>
              <a:t>Institut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für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Physik</a:t>
            </a:r>
            <a:r>
              <a:rPr lang="en-US" sz="2800" b="1" dirty="0" smtClean="0"/>
              <a:t>, </a:t>
            </a:r>
            <a:r>
              <a:rPr lang="en-US" sz="2800" b="1" dirty="0"/>
              <a:t>Heidelberg</a:t>
            </a:r>
            <a:endParaRPr lang="en-US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37442" y="5207157"/>
            <a:ext cx="3488787" cy="1247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QSEC 2019</a:t>
            </a:r>
            <a:endParaRPr lang="en-US" sz="2800" b="1" dirty="0"/>
          </a:p>
          <a:p>
            <a:r>
              <a:rPr lang="en-US" sz="2800" b="1" dirty="0" smtClean="0"/>
              <a:t>Heidelberg</a:t>
            </a:r>
          </a:p>
          <a:p>
            <a:r>
              <a:rPr lang="en-US" sz="2800" b="1" dirty="0" smtClean="0"/>
              <a:t>September 26, 2019</a:t>
            </a:r>
            <a:endParaRPr lang="en-US" sz="2800" b="1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 Gärttner - QSEC 2019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08A2-6BA3-4CA7-9370-D248F12EA2D4}" type="slidenum">
              <a:rPr lang="en-US" smtClean="0"/>
              <a:t>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244362" y="6356353"/>
            <a:ext cx="5389684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254" y="4971988"/>
            <a:ext cx="2167304" cy="138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9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294" y="-19106"/>
            <a:ext cx="7886700" cy="1325563"/>
          </a:xfrm>
        </p:spPr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 Gärttner - QSEC 2019</a:t>
            </a:r>
            <a:endParaRPr lang="en-US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08A2-6BA3-4CA7-9370-D248F12EA2D4}" type="slidenum">
              <a:rPr lang="en-US" smtClean="0"/>
              <a:t>10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45591"/>
          <a:stretch/>
        </p:blipFill>
        <p:spPr>
          <a:xfrm>
            <a:off x="673886" y="2610128"/>
            <a:ext cx="5441164" cy="35620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3" t="51539" r="16731" b="20940"/>
          <a:stretch/>
        </p:blipFill>
        <p:spPr>
          <a:xfrm>
            <a:off x="673886" y="1131982"/>
            <a:ext cx="6068106" cy="12939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342597" y="2689256"/>
                <a:ext cx="2590388" cy="10303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597" y="2689256"/>
                <a:ext cx="2590388" cy="103034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342599" y="3791225"/>
                <a:ext cx="149540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≲5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𝑘𝐻𝑧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599" y="3791225"/>
                <a:ext cx="1495409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284704" y="4391165"/>
                <a:ext cx="13970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=111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4704" y="4391165"/>
                <a:ext cx="1397049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284702" y="4912094"/>
                <a:ext cx="153747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=93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𝐻𝑧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4702" y="4912094"/>
                <a:ext cx="1537472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6450091" y="5580372"/>
            <a:ext cx="26482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[MG, J. G. </a:t>
            </a:r>
            <a:r>
              <a:rPr lang="en-US" dirty="0" err="1" smtClean="0"/>
              <a:t>Bohnet</a:t>
            </a:r>
            <a:r>
              <a:rPr lang="en-US" dirty="0" smtClean="0"/>
              <a:t> </a:t>
            </a:r>
            <a:r>
              <a:rPr lang="en-US" dirty="0"/>
              <a:t>et al. </a:t>
            </a:r>
            <a:r>
              <a:rPr lang="en-US" dirty="0" smtClean="0"/>
              <a:t>Nat. Phys. </a:t>
            </a:r>
            <a:r>
              <a:rPr lang="en-US" b="1" dirty="0" smtClean="0"/>
              <a:t>13 </a:t>
            </a:r>
            <a:r>
              <a:rPr lang="en-US" dirty="0"/>
              <a:t>781</a:t>
            </a:r>
            <a:r>
              <a:rPr lang="en-US" dirty="0" smtClean="0"/>
              <a:t> (2017)]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155229" y="1768506"/>
                <a:ext cx="3995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5229" y="1768506"/>
                <a:ext cx="399597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c 19"/>
          <p:cNvSpPr/>
          <p:nvPr/>
        </p:nvSpPr>
        <p:spPr>
          <a:xfrm rot="20048535">
            <a:off x="4142594" y="1741471"/>
            <a:ext cx="452284" cy="470733"/>
          </a:xfrm>
          <a:prstGeom prst="arc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99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654" y="-59203"/>
            <a:ext cx="8500142" cy="1325563"/>
          </a:xfrm>
        </p:spPr>
        <p:txBody>
          <a:bodyPr/>
          <a:lstStyle/>
          <a:p>
            <a:r>
              <a:rPr lang="en-US" dirty="0" smtClean="0"/>
              <a:t>Fourier transform of magnetization</a:t>
            </a:r>
            <a:endParaRPr lang="en-US" dirty="0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 Gärttner - QSEC 2019</a:t>
            </a:r>
            <a:endParaRPr lang="en-US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08A2-6BA3-4CA7-9370-D248F12EA2D4}" type="slidenum">
              <a:rPr lang="en-US" smtClean="0"/>
              <a:t>11</a:t>
            </a:fld>
            <a:endParaRPr lang="en-US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3"/>
          <a:srcRect t="3" b="46305"/>
          <a:stretch/>
        </p:blipFill>
        <p:spPr>
          <a:xfrm>
            <a:off x="439672" y="2118383"/>
            <a:ext cx="5495851" cy="3108960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3136491" y="2503969"/>
            <a:ext cx="2202426" cy="2688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6193592" y="2541765"/>
            <a:ext cx="25861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Observe operator spreading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Only global spin measurement 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62074" y="1286245"/>
            <a:ext cx="4897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[MG, J. G. </a:t>
            </a:r>
            <a:r>
              <a:rPr lang="en-US" dirty="0" err="1" smtClean="0"/>
              <a:t>Bohnet</a:t>
            </a:r>
            <a:r>
              <a:rPr lang="en-US" dirty="0" smtClean="0"/>
              <a:t> </a:t>
            </a:r>
            <a:r>
              <a:rPr lang="en-US" dirty="0"/>
              <a:t>et al. Nat. Phys. </a:t>
            </a:r>
            <a:r>
              <a:rPr lang="en-US" b="1" dirty="0"/>
              <a:t>13 </a:t>
            </a:r>
            <a:r>
              <a:rPr lang="en-US" dirty="0" smtClean="0"/>
              <a:t>781 (2017</a:t>
            </a:r>
            <a:r>
              <a:rPr lang="en-US" dirty="0"/>
              <a:t>)]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7909" y="4813275"/>
            <a:ext cx="464770" cy="4140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14220" y="2125485"/>
            <a:ext cx="5192947" cy="4140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28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" y="2525398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OTOCs quantify coherence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 Gärttner - QSEC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08A2-6BA3-4CA7-9370-D248F12EA2D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1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quantum coherences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690690"/>
            <a:ext cx="2975342" cy="4444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Example: </a:t>
            </a:r>
            <a:r>
              <a:rPr lang="en-US" dirty="0"/>
              <a:t>N=3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 Gärttner - QSEC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08A2-6BA3-4CA7-9370-D248F12EA2D4}" type="slidenum">
              <a:rPr lang="en-US" smtClean="0"/>
              <a:t>13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95222" y="5475537"/>
            <a:ext cx="26255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[NMR: Pines group 1980s]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28650" y="2417199"/>
            <a:ext cx="4006298" cy="3457606"/>
            <a:chOff x="4985603" y="3310043"/>
            <a:chExt cx="4006298" cy="34576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5477715" y="3357523"/>
                  <a:ext cx="571414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↑↑↑</m:t>
                        </m:r>
                      </m:oMath>
                    </m:oMathPara>
                  </a14:m>
                  <a:endParaRPr lang="en-US" sz="2000" b="1" dirty="0"/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7715" y="3357523"/>
                  <a:ext cx="571414" cy="307777"/>
                </a:xfrm>
                <a:prstGeom prst="rect">
                  <a:avLst/>
                </a:prstGeom>
                <a:blipFill>
                  <a:blip r:embed="rId18"/>
                  <a:stretch>
                    <a:fillRect b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5890629" y="3356892"/>
                  <a:ext cx="571414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↓↑↑</m:t>
                        </m:r>
                      </m:oMath>
                    </m:oMathPara>
                  </a14:m>
                  <a:endParaRPr lang="en-US" sz="2000" b="1" dirty="0"/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0629" y="3356892"/>
                  <a:ext cx="571414" cy="307777"/>
                </a:xfrm>
                <a:prstGeom prst="rect">
                  <a:avLst/>
                </a:prstGeom>
                <a:blipFill>
                  <a:blip r:embed="rId19"/>
                  <a:stretch>
                    <a:fillRect b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6287132" y="3317601"/>
                  <a:ext cx="61587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↑↓↑</m:t>
                        </m:r>
                      </m:oMath>
                    </m:oMathPara>
                  </a14:m>
                  <a:endParaRPr lang="en-US" sz="2000" b="1" dirty="0"/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7132" y="3317601"/>
                  <a:ext cx="615873" cy="400110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6679941" y="3310043"/>
                  <a:ext cx="61587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↑↑↓</m:t>
                        </m:r>
                      </m:oMath>
                    </m:oMathPara>
                  </a14:m>
                  <a:endParaRPr lang="en-US" sz="2000" b="1" dirty="0"/>
                </a:p>
              </p:txBody>
            </p:sp>
          </mc:Choice>
          <mc:Fallback xmlns="">
            <p:sp>
              <p:nvSpPr>
                <p:cNvPr id="56" name="Rectangle 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9941" y="3310043"/>
                  <a:ext cx="615873" cy="400110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7165918" y="3352206"/>
                  <a:ext cx="571414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↓↓↑</m:t>
                        </m:r>
                      </m:oMath>
                    </m:oMathPara>
                  </a14:m>
                  <a:endParaRPr lang="en-US" sz="2000" b="1" dirty="0"/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5918" y="3352206"/>
                  <a:ext cx="571414" cy="307777"/>
                </a:xfrm>
                <a:prstGeom prst="rect">
                  <a:avLst/>
                </a:prstGeom>
                <a:blipFill>
                  <a:blip r:embed="rId22"/>
                  <a:stretch>
                    <a:fillRect b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7579166" y="3368899"/>
                  <a:ext cx="571414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↓↑↓</m:t>
                        </m:r>
                      </m:oMath>
                    </m:oMathPara>
                  </a14:m>
                  <a:endParaRPr lang="en-US" sz="2000" b="1" dirty="0"/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9166" y="3368899"/>
                  <a:ext cx="571414" cy="307777"/>
                </a:xfrm>
                <a:prstGeom prst="rect">
                  <a:avLst/>
                </a:prstGeom>
                <a:blipFill>
                  <a:blip r:embed="rId23"/>
                  <a:stretch>
                    <a:fillRect b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7960945" y="3355781"/>
                  <a:ext cx="571414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↓↓↑</m:t>
                        </m:r>
                      </m:oMath>
                    </m:oMathPara>
                  </a14:m>
                  <a:endParaRPr lang="en-US" sz="2000" b="1" dirty="0"/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60945" y="3355781"/>
                  <a:ext cx="571414" cy="307777"/>
                </a:xfrm>
                <a:prstGeom prst="rect">
                  <a:avLst/>
                </a:prstGeom>
                <a:blipFill>
                  <a:blip r:embed="rId24"/>
                  <a:stretch>
                    <a:fillRect b="-117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8420487" y="3340820"/>
                  <a:ext cx="571414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↓↓↓</m:t>
                        </m:r>
                      </m:oMath>
                    </m:oMathPara>
                  </a14:m>
                  <a:endParaRPr lang="en-US" sz="2000" b="1" dirty="0"/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0487" y="3340820"/>
                  <a:ext cx="571414" cy="307777"/>
                </a:xfrm>
                <a:prstGeom prst="rect">
                  <a:avLst/>
                </a:prstGeom>
                <a:blipFill>
                  <a:blip r:embed="rId25"/>
                  <a:stretch>
                    <a:fillRect b="-1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5047695" y="3741924"/>
                  <a:ext cx="571414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↑↑↑</m:t>
                        </m:r>
                      </m:oMath>
                    </m:oMathPara>
                  </a14:m>
                  <a:endParaRPr lang="en-US" sz="2000" b="1" dirty="0"/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7695" y="3741924"/>
                  <a:ext cx="571414" cy="307777"/>
                </a:xfrm>
                <a:prstGeom prst="rect">
                  <a:avLst/>
                </a:prstGeom>
                <a:blipFill>
                  <a:blip r:embed="rId26"/>
                  <a:stretch>
                    <a:fillRect b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5007833" y="4149635"/>
                  <a:ext cx="571414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↓↑↑</m:t>
                        </m:r>
                      </m:oMath>
                    </m:oMathPara>
                  </a14:m>
                  <a:endParaRPr lang="en-US" sz="2000" b="1" dirty="0"/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7833" y="4149635"/>
                  <a:ext cx="571414" cy="307777"/>
                </a:xfrm>
                <a:prstGeom prst="rect">
                  <a:avLst/>
                </a:prstGeom>
                <a:blipFill>
                  <a:blip r:embed="rId27"/>
                  <a:stretch>
                    <a:fillRect b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4985603" y="4494109"/>
                  <a:ext cx="61587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↑↓↑</m:t>
                        </m:r>
                      </m:oMath>
                    </m:oMathPara>
                  </a14:m>
                  <a:endParaRPr lang="en-US" sz="2000" b="1" dirty="0"/>
                </a:p>
              </p:txBody>
            </p:sp>
          </mc:Choice>
          <mc:Fallback xmlns="">
            <p:sp>
              <p:nvSpPr>
                <p:cNvPr id="64" name="Rectangle 6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5603" y="4494109"/>
                  <a:ext cx="615873" cy="400110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5007833" y="4848675"/>
                  <a:ext cx="61587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↑↑↓</m:t>
                        </m:r>
                      </m:oMath>
                    </m:oMathPara>
                  </a14:m>
                  <a:endParaRPr lang="en-US" sz="2000" b="1" dirty="0"/>
                </a:p>
              </p:txBody>
            </p:sp>
          </mc:Choice>
          <mc:Fallback xmlns="">
            <p:sp>
              <p:nvSpPr>
                <p:cNvPr id="65" name="Rectangle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7833" y="4848675"/>
                  <a:ext cx="615873" cy="400110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5030062" y="5294960"/>
                  <a:ext cx="571414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↓↓↑</m:t>
                        </m:r>
                      </m:oMath>
                    </m:oMathPara>
                  </a14:m>
                  <a:endParaRPr lang="en-US" sz="2000" b="1" dirty="0"/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0062" y="5294960"/>
                  <a:ext cx="571414" cy="307777"/>
                </a:xfrm>
                <a:prstGeom prst="rect">
                  <a:avLst/>
                </a:prstGeom>
                <a:blipFill>
                  <a:blip r:embed="rId30"/>
                  <a:stretch>
                    <a:fillRect b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5037682" y="5646992"/>
                  <a:ext cx="571414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↓↑↓</m:t>
                        </m:r>
                      </m:oMath>
                    </m:oMathPara>
                  </a14:m>
                  <a:endParaRPr lang="en-US" sz="2000" b="1" dirty="0"/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7682" y="5646992"/>
                  <a:ext cx="571414" cy="307777"/>
                </a:xfrm>
                <a:prstGeom prst="rect">
                  <a:avLst/>
                </a:prstGeom>
                <a:blipFill>
                  <a:blip r:embed="rId31"/>
                  <a:stretch>
                    <a:fillRect b="-117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5030062" y="6038154"/>
                  <a:ext cx="571414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↓↓↑</m:t>
                        </m:r>
                      </m:oMath>
                    </m:oMathPara>
                  </a14:m>
                  <a:endParaRPr lang="en-US" sz="2000" b="1" dirty="0"/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0062" y="6038154"/>
                  <a:ext cx="571414" cy="307777"/>
                </a:xfrm>
                <a:prstGeom prst="rect">
                  <a:avLst/>
                </a:prstGeom>
                <a:blipFill>
                  <a:blip r:embed="rId32"/>
                  <a:stretch>
                    <a:fillRect b="-117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5007833" y="6459872"/>
                  <a:ext cx="571414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↓↓↓</m:t>
                        </m:r>
                      </m:oMath>
                    </m:oMathPara>
                  </a14:m>
                  <a:endParaRPr lang="en-US" sz="2000" b="1" dirty="0"/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7833" y="6459872"/>
                  <a:ext cx="571414" cy="307777"/>
                </a:xfrm>
                <a:prstGeom prst="rect">
                  <a:avLst/>
                </a:prstGeom>
                <a:blipFill>
                  <a:blip r:embed="rId33"/>
                  <a:stretch>
                    <a:fillRect b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218674"/>
              </p:ext>
            </p:extLst>
          </p:nvPr>
        </p:nvGraphicFramePr>
        <p:xfrm>
          <a:off x="1291957" y="2839828"/>
          <a:ext cx="3240712" cy="3034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089"/>
                <a:gridCol w="405089"/>
                <a:gridCol w="405089"/>
                <a:gridCol w="405089"/>
                <a:gridCol w="405089"/>
                <a:gridCol w="405089"/>
                <a:gridCol w="405089"/>
                <a:gridCol w="405089"/>
              </a:tblGrid>
              <a:tr h="3793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93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93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93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93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93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93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93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7" name="Rectangle 26"/>
          <p:cNvSpPr/>
          <p:nvPr/>
        </p:nvSpPr>
        <p:spPr>
          <a:xfrm>
            <a:off x="2003937" y="3564568"/>
            <a:ext cx="601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m=0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231881" y="4709893"/>
            <a:ext cx="601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m=0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331819" y="284373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188566" y="551822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003936" y="2843734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m=-1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192182" y="3616654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m=-1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010357" y="4723370"/>
            <a:ext cx="601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m=1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221678" y="5511848"/>
            <a:ext cx="601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m=1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343505" y="361665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176756" y="4729829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-1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143198" y="2848131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344855" y="548572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025106" y="5475537"/>
            <a:ext cx="601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m=2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169934" y="2846938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m=-2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181676" y="3594200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-2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329724" y="474314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554333" y="2635940"/>
                <a:ext cx="1497974" cy="9026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333" y="2635940"/>
                <a:ext cx="1497974" cy="902683"/>
              </a:xfrm>
              <a:prstGeom prst="rect">
                <a:avLst/>
              </a:prstGeom>
              <a:blipFill rotWithShape="0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554333" y="3980071"/>
                <a:ext cx="2120324" cy="4180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𝑇𝑟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333" y="3980071"/>
                <a:ext cx="2120324" cy="418000"/>
              </a:xfrm>
              <a:prstGeom prst="rect">
                <a:avLst/>
              </a:prstGeom>
              <a:blipFill rotWithShape="0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306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213" y="-68843"/>
            <a:ext cx="7886700" cy="1325563"/>
          </a:xfrm>
        </p:spPr>
        <p:txBody>
          <a:bodyPr/>
          <a:lstStyle/>
          <a:p>
            <a:r>
              <a:rPr lang="en-US" dirty="0" smtClean="0"/>
              <a:t>Multiple quantum coherences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 Gärttner - QSEC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08A2-6BA3-4CA7-9370-D248F12EA2D4}" type="slidenum">
              <a:rPr lang="en-US" smtClean="0"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261819" y="2356100"/>
                <a:ext cx="3749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1819" y="2356100"/>
                <a:ext cx="374910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9355" r="-4839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8133502" y="2307352"/>
            <a:ext cx="1204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time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235937" y="1613558"/>
            <a:ext cx="1213339" cy="650631"/>
          </a:xfrm>
          <a:prstGeom prst="rect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prepare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496667" y="1613293"/>
            <a:ext cx="1213339" cy="650631"/>
          </a:xfrm>
          <a:prstGeom prst="rect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measure</a:t>
            </a:r>
          </a:p>
        </p:txBody>
      </p:sp>
      <p:sp>
        <p:nvSpPr>
          <p:cNvPr id="48" name="Rectangle 47"/>
          <p:cNvSpPr/>
          <p:nvPr/>
        </p:nvSpPr>
        <p:spPr>
          <a:xfrm>
            <a:off x="2449274" y="1613558"/>
            <a:ext cx="1485900" cy="650631"/>
          </a:xfrm>
          <a:prstGeom prst="rect">
            <a:avLst/>
          </a:prstGeom>
          <a:solidFill>
            <a:schemeClr val="accent4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evolve</a:t>
            </a:r>
          </a:p>
        </p:txBody>
      </p:sp>
      <p:sp>
        <p:nvSpPr>
          <p:cNvPr id="49" name="Rectangle 48"/>
          <p:cNvSpPr/>
          <p:nvPr/>
        </p:nvSpPr>
        <p:spPr>
          <a:xfrm>
            <a:off x="4875954" y="1613293"/>
            <a:ext cx="1620713" cy="650631"/>
          </a:xfrm>
          <a:prstGeom prst="rect">
            <a:avLst/>
          </a:prstGeom>
          <a:solidFill>
            <a:schemeClr val="accent4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evolve back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935174" y="1615157"/>
            <a:ext cx="940778" cy="650631"/>
          </a:xfrm>
          <a:prstGeom prst="rect">
            <a:avLst/>
          </a:prstGeom>
          <a:solidFill>
            <a:schemeClr val="accent3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rotate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998545" y="2263924"/>
            <a:ext cx="7328191" cy="1065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809108" y="1180833"/>
                <a:ext cx="766235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𝑖𝐻𝑡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108" y="1180833"/>
                <a:ext cx="766235" cy="381258"/>
              </a:xfrm>
              <a:prstGeom prst="rect">
                <a:avLst/>
              </a:prstGeom>
              <a:blipFill rotWithShape="0">
                <a:blip r:embed="rId4"/>
                <a:stretch>
                  <a:fillRect l="-5556" t="-1613" r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3995419" y="1180833"/>
                <a:ext cx="916405" cy="3835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419" y="1180833"/>
                <a:ext cx="916405" cy="383567"/>
              </a:xfrm>
              <a:prstGeom prst="rect">
                <a:avLst/>
              </a:prstGeom>
              <a:blipFill rotWithShape="0">
                <a:blip r:embed="rId5"/>
                <a:stretch>
                  <a:fillRect l="-3974" t="-4762" r="-5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384945" y="1192766"/>
                <a:ext cx="602729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4945" y="1192766"/>
                <a:ext cx="602729" cy="381258"/>
              </a:xfrm>
              <a:prstGeom prst="rect">
                <a:avLst/>
              </a:prstGeom>
              <a:blipFill rotWithShape="0">
                <a:blip r:embed="rId6"/>
                <a:stretch>
                  <a:fillRect l="-6061" t="-1613" r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304915" y="2397500"/>
                <a:ext cx="383503" cy="3989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4915" y="2397500"/>
                <a:ext cx="383503" cy="398955"/>
              </a:xfrm>
              <a:prstGeom prst="rect">
                <a:avLst/>
              </a:prstGeom>
              <a:blipFill rotWithShape="0">
                <a:blip r:embed="rId7"/>
                <a:stretch>
                  <a:fillRect l="-19048" r="-12698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3800177" y="2371591"/>
                <a:ext cx="2458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0177" y="2371591"/>
                <a:ext cx="245837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29268" r="-26829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199299" y="3074218"/>
                <a:ext cx="8568244" cy="517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𝑇𝑟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𝑇𝑟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𝑖𝑡𝐻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𝑖𝑡𝐻</m:t>
                          </m:r>
                        </m:sup>
                      </m:sSup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𝑖𝑡𝐻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𝑖𝑡𝐻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i="1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99" y="3074218"/>
                <a:ext cx="8568244" cy="51770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723267" y="1122142"/>
                <a:ext cx="78079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267" y="1122142"/>
                <a:ext cx="780791" cy="461665"/>
              </a:xfrm>
              <a:prstGeom prst="rect">
                <a:avLst/>
              </a:prstGeom>
              <a:blipFill rotWithShape="0">
                <a:blip r:embed="rId10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2526890" y="3730907"/>
                <a:ext cx="6133298" cy="476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𝑇𝑟</m:t>
                      </m:r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𝑖𝑡𝐻</m:t>
                          </m:r>
                        </m:sup>
                      </m:sSup>
                      <m:sSub>
                        <m:sSub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𝑖𝑡𝐻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𝑖𝑡𝐻</m:t>
                          </m:r>
                        </m:sup>
                      </m:sSup>
                      <m:sSub>
                        <m:sSub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𝑖𝑡𝐻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i="1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6890" y="3730907"/>
                <a:ext cx="6133298" cy="47641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2547618" y="4383273"/>
                <a:ext cx="3164924" cy="476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𝑇𝑟</m:t>
                      </m:r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sup>
                      </m:sSup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i="1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7618" y="4383273"/>
                <a:ext cx="3164924" cy="47641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2330643" y="4981262"/>
                <a:ext cx="3929706" cy="1130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=−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𝑇𝑟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m:rPr>
                              <m:nor/>
                            </m:rPr>
                            <a:rPr lang="en-US" sz="2400" i="1" dirty="0">
                              <a:solidFill>
                                <a:srgbClr val="000000"/>
                              </a:solidFill>
                              <a:latin typeface="Arial"/>
                              <a:cs typeface="Arial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4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𝑖𝑚</m:t>
                              </m:r>
                              <m:r>
                                <a:rPr lang="en-US" sz="24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/>
                                </a:rPr>
                                <m:t>𝜙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i="1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0643" y="4981262"/>
                <a:ext cx="3929706" cy="113082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6496664" y="4613949"/>
                <a:ext cx="16811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=0:</m:t>
                    </m:r>
                  </m:oMath>
                </a14:m>
                <a:r>
                  <a:rPr lang="en-US" sz="2400" dirty="0"/>
                  <a:t> purity</a:t>
                </a: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664" y="4613949"/>
                <a:ext cx="1681166" cy="369332"/>
              </a:xfrm>
              <a:prstGeom prst="rect">
                <a:avLst/>
              </a:prstGeom>
              <a:blipFill rotWithShape="0">
                <a:blip r:embed="rId14"/>
                <a:stretch>
                  <a:fillRect l="-8333" t="-26667" r="-9420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ight Brace 23"/>
          <p:cNvSpPr/>
          <p:nvPr/>
        </p:nvSpPr>
        <p:spPr>
          <a:xfrm rot="5400000">
            <a:off x="4456757" y="5280729"/>
            <a:ext cx="128234" cy="1195557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453621" y="5878507"/>
                <a:ext cx="57919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621" y="5878507"/>
                <a:ext cx="579197" cy="46166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902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4" grpId="0"/>
      <p:bldP spid="65" grpId="0"/>
      <p:bldP spid="24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213" y="-68843"/>
            <a:ext cx="7886700" cy="1325563"/>
          </a:xfrm>
        </p:spPr>
        <p:txBody>
          <a:bodyPr/>
          <a:lstStyle/>
          <a:p>
            <a:r>
              <a:rPr lang="en-US" dirty="0" smtClean="0"/>
              <a:t>MQC – experimental results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 Gärttner - QSEC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08A2-6BA3-4CA7-9370-D248F12EA2D4}" type="slidenum">
              <a:rPr lang="en-US" smtClean="0"/>
              <a:t>15</a:t>
            </a:fld>
            <a:endParaRPr lang="en-US"/>
          </a:p>
        </p:txBody>
      </p:sp>
      <p:sp>
        <p:nvSpPr>
          <p:cNvPr id="26" name="Content Placeholder 4"/>
          <p:cNvSpPr>
            <a:spLocks noGrp="1"/>
          </p:cNvSpPr>
          <p:nvPr>
            <p:ph idx="1"/>
          </p:nvPr>
        </p:nvSpPr>
        <p:spPr>
          <a:xfrm>
            <a:off x="5987234" y="1115559"/>
            <a:ext cx="3028950" cy="4793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N=48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2400" dirty="0"/>
              <a:t>Lines: Simulation including </a:t>
            </a:r>
            <a:r>
              <a:rPr lang="en-US" sz="2400" dirty="0" err="1"/>
              <a:t>decoherence</a:t>
            </a:r>
            <a:endParaRPr lang="en-US" sz="2400" dirty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959" y="1115559"/>
            <a:ext cx="4911758" cy="32300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960" y="4515077"/>
            <a:ext cx="4990414" cy="17480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450091" y="5580372"/>
            <a:ext cx="26482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[MG, J. G. </a:t>
            </a:r>
            <a:r>
              <a:rPr lang="en-US" dirty="0" err="1" smtClean="0"/>
              <a:t>Bohnet</a:t>
            </a:r>
            <a:r>
              <a:rPr lang="en-US" dirty="0" smtClean="0"/>
              <a:t> </a:t>
            </a:r>
            <a:r>
              <a:rPr lang="en-US" dirty="0"/>
              <a:t>et al. </a:t>
            </a:r>
            <a:r>
              <a:rPr lang="en-US" dirty="0" smtClean="0"/>
              <a:t>Nat. Phys. </a:t>
            </a:r>
            <a:r>
              <a:rPr lang="en-US" b="1" dirty="0" smtClean="0"/>
              <a:t>13 </a:t>
            </a:r>
            <a:r>
              <a:rPr lang="en-US" dirty="0"/>
              <a:t>781</a:t>
            </a:r>
            <a:r>
              <a:rPr lang="en-US" dirty="0" smtClean="0"/>
              <a:t> (2017)]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41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" y="2525398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OTOCs detect entanglement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 Gärttner - QSEC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08A2-6BA3-4CA7-9370-D248F12EA2D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7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OTOCs as lower bound on QFI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837629" y="2745216"/>
            <a:ext cx="2955328" cy="274239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→ OTOC witnesses </a:t>
            </a:r>
          </a:p>
          <a:p>
            <a:pPr marL="0" indent="0">
              <a:buNone/>
            </a:pPr>
            <a:r>
              <a:rPr lang="en-US" dirty="0" smtClean="0"/>
              <a:t>multi-particle </a:t>
            </a:r>
          </a:p>
          <a:p>
            <a:pPr marL="0" indent="0">
              <a:buNone/>
            </a:pPr>
            <a:r>
              <a:rPr lang="en-US" dirty="0" smtClean="0"/>
              <a:t>entanglement.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28800" y="1468399"/>
                <a:ext cx="7910755" cy="803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=−2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ℱ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−2 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𝑇𝑟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d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800" y="1468399"/>
                <a:ext cx="7910755" cy="80336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Martin Gärttner - QSEC 2019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08A2-6BA3-4CA7-9370-D248F12EA2D4}" type="slidenum">
              <a:rPr lang="en-US" smtClean="0"/>
              <a:t>17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511740" y="5598818"/>
            <a:ext cx="37772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[MG, P. </a:t>
            </a:r>
            <a:r>
              <a:rPr lang="en-US" dirty="0" err="1" smtClean="0"/>
              <a:t>Hauke</a:t>
            </a:r>
            <a:r>
              <a:rPr lang="en-US" dirty="0"/>
              <a:t>, </a:t>
            </a:r>
            <a:r>
              <a:rPr lang="en-US" dirty="0" smtClean="0"/>
              <a:t>A. M. Rey, </a:t>
            </a:r>
          </a:p>
          <a:p>
            <a:r>
              <a:rPr lang="en-US" dirty="0" smtClean="0"/>
              <a:t>Phys</a:t>
            </a:r>
            <a:r>
              <a:rPr lang="en-US" dirty="0"/>
              <a:t>. Rev. Lett. </a:t>
            </a:r>
            <a:r>
              <a:rPr lang="en-US" b="1" dirty="0"/>
              <a:t>120</a:t>
            </a:r>
            <a:r>
              <a:rPr lang="en-US" dirty="0"/>
              <a:t>, </a:t>
            </a:r>
            <a:r>
              <a:rPr lang="en-US" dirty="0" smtClean="0"/>
              <a:t>040402 (2018)]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924" y="2699012"/>
            <a:ext cx="4911758" cy="32300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9125" y="2636376"/>
            <a:ext cx="672860" cy="10966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6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0" grpId="0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" y="2525398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OTOCs detect chaos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 Gärttner - QSEC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08A2-6BA3-4CA7-9370-D248F12EA2D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5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213" y="-68843"/>
            <a:ext cx="7886700" cy="1325563"/>
          </a:xfrm>
        </p:spPr>
        <p:txBody>
          <a:bodyPr/>
          <a:lstStyle/>
          <a:p>
            <a:r>
              <a:rPr lang="en-US" dirty="0" smtClean="0"/>
              <a:t>OTOCs for quantum chaos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 Gärttner - QSEC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08A2-6BA3-4CA7-9370-D248F12EA2D4}" type="slidenum">
              <a:rPr lang="en-US" smtClean="0"/>
              <a:t>19</a:t>
            </a:fld>
            <a:endParaRPr lang="en-US"/>
          </a:p>
        </p:txBody>
      </p:sp>
      <p:sp>
        <p:nvSpPr>
          <p:cNvPr id="26" name="Content Placeholder 4"/>
          <p:cNvSpPr>
            <a:spLocks noGrp="1"/>
          </p:cNvSpPr>
          <p:nvPr>
            <p:ph idx="1"/>
          </p:nvPr>
        </p:nvSpPr>
        <p:spPr>
          <a:xfrm>
            <a:off x="462212" y="4978064"/>
            <a:ext cx="8210165" cy="12308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Minimal model showing chaos?</a:t>
            </a:r>
          </a:p>
          <a:p>
            <a:pPr marL="0" indent="0">
              <a:buNone/>
            </a:pPr>
            <a:r>
              <a:rPr lang="en-US" sz="2400" dirty="0" smtClean="0"/>
              <a:t>Three-mode system with </a:t>
            </a:r>
            <a:r>
              <a:rPr lang="en-US" sz="2400" dirty="0" err="1" smtClean="0"/>
              <a:t>integrability</a:t>
            </a:r>
            <a:r>
              <a:rPr lang="en-US" sz="2400" dirty="0" smtClean="0"/>
              <a:t> breaking?</a:t>
            </a:r>
            <a:endParaRPr lang="en-US" sz="2400" dirty="0"/>
          </a:p>
          <a:p>
            <a:pPr marL="0" indent="0">
              <a:buNone/>
            </a:pPr>
            <a:endParaRPr lang="en-US" sz="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18146" y="1982027"/>
                <a:ext cx="28668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)=−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46" y="1982027"/>
                <a:ext cx="2866810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2128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ontent Placeholder 4"/>
          <p:cNvSpPr txBox="1">
            <a:spLocks/>
          </p:cNvSpPr>
          <p:nvPr/>
        </p:nvSpPr>
        <p:spPr>
          <a:xfrm>
            <a:off x="462213" y="1201831"/>
            <a:ext cx="5192270" cy="39781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Quantum – classical correspondence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800" dirty="0"/>
          </a:p>
        </p:txBody>
      </p:sp>
      <p:grpSp>
        <p:nvGrpSpPr>
          <p:cNvPr id="4" name="Group 3"/>
          <p:cNvGrpSpPr/>
          <p:nvPr/>
        </p:nvGrpSpPr>
        <p:grpSpPr>
          <a:xfrm>
            <a:off x="4088921" y="1747870"/>
            <a:ext cx="5055079" cy="1619523"/>
            <a:chOff x="4088921" y="1747870"/>
            <a:chExt cx="5055079" cy="16195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017539" y="1810997"/>
                  <a:ext cx="2116092" cy="83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(</m:t>
                                            </m:r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)</m:t>
                                            </m:r>
                                          </m:num>
                                          <m:den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𝑞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 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7539" y="1810997"/>
                  <a:ext cx="2116092" cy="83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/>
            <p:cNvCxnSpPr/>
            <p:nvPr/>
          </p:nvCxnSpPr>
          <p:spPr>
            <a:xfrm>
              <a:off x="4088921" y="2178907"/>
              <a:ext cx="1699404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Content Placeholder 4"/>
            <p:cNvSpPr txBox="1">
              <a:spLocks/>
            </p:cNvSpPr>
            <p:nvPr/>
          </p:nvSpPr>
          <p:spPr>
            <a:xfrm>
              <a:off x="4120942" y="1747870"/>
              <a:ext cx="1541991" cy="110906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2400" dirty="0" smtClean="0"/>
                <a:t>Truncated </a:t>
              </a:r>
            </a:p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2400" dirty="0" smtClean="0"/>
                <a:t>Wigner</a:t>
              </a:r>
            </a:p>
            <a:p>
              <a:pPr marL="0" indent="0" algn="ctr">
                <a:buFont typeface="Arial" panose="020B0604020202020204" pitchFamily="34" charset="0"/>
                <a:buNone/>
              </a:pPr>
              <a:endParaRPr lang="en-US" sz="800" dirty="0"/>
            </a:p>
          </p:txBody>
        </p:sp>
        <p:sp>
          <p:nvSpPr>
            <p:cNvPr id="17" name="Content Placeholder 4"/>
            <p:cNvSpPr txBox="1">
              <a:spLocks/>
            </p:cNvSpPr>
            <p:nvPr/>
          </p:nvSpPr>
          <p:spPr>
            <a:xfrm>
              <a:off x="6406891" y="2878723"/>
              <a:ext cx="2737109" cy="48867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2400" dirty="0" err="1" smtClean="0">
                  <a:solidFill>
                    <a:srgbClr val="FF0000"/>
                  </a:solidFill>
                </a:rPr>
                <a:t>Lyapunov</a:t>
              </a:r>
              <a:r>
                <a:rPr lang="en-US" sz="2400" dirty="0" smtClean="0">
                  <a:solidFill>
                    <a:srgbClr val="FF0000"/>
                  </a:solidFill>
                </a:rPr>
                <a:t> exponent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en-US" sz="800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7944927" y="2249704"/>
              <a:ext cx="0" cy="632725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462212" y="3100118"/>
            <a:ext cx="8636190" cy="1441062"/>
            <a:chOff x="462212" y="3100118"/>
            <a:chExt cx="8636190" cy="14410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1002846" y="3655516"/>
                  <a:ext cx="1493934" cy="7813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𝐽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sSubSup>
                          <m:sSub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2846" y="3655516"/>
                  <a:ext cx="1493934" cy="781368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Content Placeholder 4"/>
            <p:cNvSpPr txBox="1">
              <a:spLocks/>
            </p:cNvSpPr>
            <p:nvPr/>
          </p:nvSpPr>
          <p:spPr>
            <a:xfrm>
              <a:off x="462212" y="3100118"/>
              <a:ext cx="2488021" cy="48332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2400" dirty="0" smtClean="0"/>
                <a:t>Ion experiment:</a:t>
              </a:r>
              <a:endParaRPr lang="en-US" sz="800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V="1">
              <a:off x="2591666" y="4128909"/>
              <a:ext cx="1238459" cy="1"/>
            </a:xfrm>
            <a:prstGeom prst="straightConnector1">
              <a:avLst/>
            </a:prstGeom>
            <a:ln w="1905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Content Placeholder 4"/>
            <p:cNvSpPr txBox="1">
              <a:spLocks/>
            </p:cNvSpPr>
            <p:nvPr/>
          </p:nvSpPr>
          <p:spPr>
            <a:xfrm>
              <a:off x="3847524" y="3759235"/>
              <a:ext cx="1983936" cy="78194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2400" dirty="0" smtClean="0"/>
                <a:t>Two bosonic modes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en-US" sz="800" dirty="0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5794418" y="4150207"/>
              <a:ext cx="955446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Content Placeholder 4"/>
            <p:cNvSpPr txBox="1">
              <a:spLocks/>
            </p:cNvSpPr>
            <p:nvPr/>
          </p:nvSpPr>
          <p:spPr>
            <a:xfrm>
              <a:off x="6761901" y="3724731"/>
              <a:ext cx="2336501" cy="78194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2400" dirty="0" smtClean="0"/>
                <a:t>class. </a:t>
              </a:r>
              <a:r>
                <a:rPr lang="en-US" sz="2400" dirty="0" err="1" smtClean="0"/>
                <a:t>integrable</a:t>
              </a:r>
              <a:endParaRPr lang="en-US" sz="2400" dirty="0" smtClean="0"/>
            </a:p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2400" dirty="0" smtClean="0">
                  <a:solidFill>
                    <a:schemeClr val="accent1">
                      <a:lumMod val="50000"/>
                    </a:schemeClr>
                  </a:solidFill>
                </a:rPr>
                <a:t>no chaos</a:t>
              </a:r>
              <a:endParaRPr lang="en-US" sz="8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94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(Analog) Quantum simulation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 Gärttner - QSEC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08A2-6BA3-4CA7-9370-D248F12EA2D4}" type="slidenum">
              <a:rPr lang="en-US" smtClean="0"/>
              <a:t>2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28650" y="4048816"/>
            <a:ext cx="765370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Goal: Characterize the prepared states as a function </a:t>
            </a:r>
            <a:r>
              <a:rPr lang="en-US" sz="2000" dirty="0" smtClean="0"/>
              <a:t>of t and the </a:t>
            </a:r>
            <a:r>
              <a:rPr lang="en-US" sz="2000" dirty="0"/>
              <a:t>parameters of H.</a:t>
            </a:r>
          </a:p>
          <a:p>
            <a:endParaRPr lang="en-US" sz="2000" dirty="0"/>
          </a:p>
          <a:p>
            <a:r>
              <a:rPr lang="en-US" sz="2000" dirty="0"/>
              <a:t>Problem: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Often only global measurements possible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Full state tomography not feasible for large N</a:t>
            </a:r>
          </a:p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193195" y="1994342"/>
            <a:ext cx="1034915" cy="70338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496303" y="2179585"/>
                <a:ext cx="63304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6303" y="2179585"/>
                <a:ext cx="633046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6346" t="-178333" r="-112500" b="-26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300578" y="2131910"/>
                <a:ext cx="883601" cy="4448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𝑖𝐻𝑡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0576" y="2131910"/>
                <a:ext cx="883601" cy="44480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179956" y="2179585"/>
                <a:ext cx="63304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9956" y="2179585"/>
                <a:ext cx="633046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23077" t="-178333" r="-100962" b="-26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>
            <a:off x="3226777" y="2389299"/>
            <a:ext cx="756138" cy="221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379887" y="2395028"/>
            <a:ext cx="756138" cy="221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312484" y="2801321"/>
            <a:ext cx="859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evolve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950592" y="2805956"/>
            <a:ext cx="10917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measure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976968" y="3203185"/>
                <a:ext cx="63304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968" y="3203185"/>
                <a:ext cx="633046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4808" r="-69231" b="-32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60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31255"/>
            <a:ext cx="7886700" cy="1325563"/>
          </a:xfrm>
        </p:spPr>
        <p:txBody>
          <a:bodyPr/>
          <a:lstStyle/>
          <a:p>
            <a:r>
              <a:rPr lang="en-US" dirty="0" smtClean="0"/>
              <a:t>Three-mode system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 Gärttner - QSEC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08A2-6BA3-4CA7-9370-D248F12EA2D4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59713" y="1691175"/>
                <a:ext cx="3710023" cy="5088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𝑧𝑧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713" y="1691175"/>
                <a:ext cx="3710023" cy="50885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4970033" y="1451543"/>
            <a:ext cx="3776644" cy="894018"/>
            <a:chOff x="4450767" y="3243762"/>
            <a:chExt cx="4577454" cy="1082634"/>
          </a:xfrm>
        </p:grpSpPr>
        <p:pic>
          <p:nvPicPr>
            <p:cNvPr id="23" name="Picture 2 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0550" y="3243762"/>
              <a:ext cx="3174956" cy="805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Grafik 13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0767" y="4115824"/>
              <a:ext cx="1039334" cy="210571"/>
            </a:xfrm>
            <a:prstGeom prst="rect">
              <a:avLst/>
            </a:prstGeom>
          </p:spPr>
        </p:pic>
        <p:pic>
          <p:nvPicPr>
            <p:cNvPr id="25" name="Grafik 14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1118" y="4115824"/>
              <a:ext cx="851944" cy="210571"/>
            </a:xfrm>
            <a:prstGeom prst="rect">
              <a:avLst/>
            </a:prstGeom>
          </p:spPr>
        </p:pic>
        <p:pic>
          <p:nvPicPr>
            <p:cNvPr id="26" name="Grafik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5271" y="4115825"/>
              <a:ext cx="840353" cy="21057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7822692" y="3472448"/>
                  <a:ext cx="1205529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22692" y="3472448"/>
                  <a:ext cx="1205529" cy="461665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Rectangle 28"/>
          <p:cNvSpPr/>
          <p:nvPr/>
        </p:nvSpPr>
        <p:spPr>
          <a:xfrm>
            <a:off x="3192894" y="1746521"/>
            <a:ext cx="907901" cy="453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3"/>
          <a:srcRect b="25023"/>
          <a:stretch/>
        </p:blipFill>
        <p:spPr>
          <a:xfrm>
            <a:off x="248792" y="2769935"/>
            <a:ext cx="5022456" cy="32551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5995955" y="3935864"/>
                <a:ext cx="206435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955" y="3935864"/>
                <a:ext cx="2064353" cy="461665"/>
              </a:xfrm>
              <a:prstGeom prst="rect">
                <a:avLst/>
              </a:prstGeom>
              <a:blipFill rotWithShape="0">
                <a:blip r:embed="rId14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677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31255"/>
            <a:ext cx="7886700" cy="1325563"/>
          </a:xfrm>
        </p:spPr>
        <p:txBody>
          <a:bodyPr/>
          <a:lstStyle/>
          <a:p>
            <a:r>
              <a:rPr lang="en-US" dirty="0" smtClean="0"/>
              <a:t>Three-mode chaos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 Gärttner - QSEC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08A2-6BA3-4CA7-9370-D248F12EA2D4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59713" y="1691175"/>
                <a:ext cx="3710023" cy="5088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𝑧𝑧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713" y="1691175"/>
                <a:ext cx="3710023" cy="50885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4970033" y="1451543"/>
            <a:ext cx="3776644" cy="894018"/>
            <a:chOff x="4450767" y="3243762"/>
            <a:chExt cx="4577454" cy="1082634"/>
          </a:xfrm>
        </p:grpSpPr>
        <p:pic>
          <p:nvPicPr>
            <p:cNvPr id="23" name="Picture 2 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0550" y="3243762"/>
              <a:ext cx="3174956" cy="805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Grafik 13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0767" y="4115824"/>
              <a:ext cx="1039334" cy="210571"/>
            </a:xfrm>
            <a:prstGeom prst="rect">
              <a:avLst/>
            </a:prstGeom>
          </p:spPr>
        </p:pic>
        <p:pic>
          <p:nvPicPr>
            <p:cNvPr id="25" name="Grafik 14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1118" y="4115824"/>
              <a:ext cx="851944" cy="210571"/>
            </a:xfrm>
            <a:prstGeom prst="rect">
              <a:avLst/>
            </a:prstGeom>
          </p:spPr>
        </p:pic>
        <p:pic>
          <p:nvPicPr>
            <p:cNvPr id="26" name="Grafik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5271" y="4115825"/>
              <a:ext cx="840353" cy="21057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7822692" y="3472448"/>
                  <a:ext cx="1205529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22692" y="3472448"/>
                  <a:ext cx="1205529" cy="461665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269870" y="2994305"/>
            <a:ext cx="7285647" cy="3266670"/>
            <a:chOff x="692564" y="3077399"/>
            <a:chExt cx="7285647" cy="326667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303810" y="3077399"/>
              <a:ext cx="6674401" cy="289916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056531" y="3258549"/>
              <a:ext cx="4099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33518" y="5196619"/>
              <a:ext cx="4099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692564" y="4043583"/>
                  <a:ext cx="611246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564" y="4043583"/>
                  <a:ext cx="611246" cy="461665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2665136" y="5882404"/>
                  <a:ext cx="611246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Θ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5136" y="5882404"/>
                  <a:ext cx="611246" cy="461665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6097719" y="5882403"/>
                  <a:ext cx="611246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Θ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7719" y="5882403"/>
                  <a:ext cx="611246" cy="461665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Rectangle 2"/>
          <p:cNvSpPr/>
          <p:nvPr/>
        </p:nvSpPr>
        <p:spPr>
          <a:xfrm>
            <a:off x="7546891" y="4830932"/>
            <a:ext cx="158729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</a:rPr>
              <a:t>M. </a:t>
            </a:r>
            <a:r>
              <a:rPr lang="en-US" sz="1400" dirty="0" err="1" smtClean="0">
                <a:latin typeface="arial" panose="020B0604020202020204" pitchFamily="34" charset="0"/>
              </a:rPr>
              <a:t>Rautenberg</a:t>
            </a:r>
            <a:r>
              <a:rPr lang="en-US" sz="1400" dirty="0" smtClean="0">
                <a:latin typeface="arial" panose="020B0604020202020204" pitchFamily="34" charset="0"/>
              </a:rPr>
              <a:t> </a:t>
            </a:r>
          </a:p>
          <a:p>
            <a:r>
              <a:rPr lang="en-US" sz="1400" dirty="0" smtClean="0">
                <a:latin typeface="arial" panose="020B0604020202020204" pitchFamily="34" charset="0"/>
              </a:rPr>
              <a:t>and MG, </a:t>
            </a:r>
          </a:p>
          <a:p>
            <a:r>
              <a:rPr lang="en-US" sz="1400" dirty="0" smtClean="0">
                <a:latin typeface="arial" panose="020B0604020202020204" pitchFamily="34" charset="0"/>
              </a:rPr>
              <a:t>arXiv:1907.04094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4776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31255"/>
            <a:ext cx="7886700" cy="1325563"/>
          </a:xfrm>
        </p:spPr>
        <p:txBody>
          <a:bodyPr/>
          <a:lstStyle/>
          <a:p>
            <a:r>
              <a:rPr lang="en-US" dirty="0" smtClean="0"/>
              <a:t>Time reversal in spinor BECs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 Gärttner - QSEC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08A2-6BA3-4CA7-9370-D248F12EA2D4}" type="slidenum">
              <a:rPr lang="en-US" smtClean="0"/>
              <a:t>22</a:t>
            </a:fld>
            <a:endParaRPr lang="en-US"/>
          </a:p>
        </p:txBody>
      </p:sp>
      <p:sp>
        <p:nvSpPr>
          <p:cNvPr id="3" name="Freeform 2"/>
          <p:cNvSpPr/>
          <p:nvPr/>
        </p:nvSpPr>
        <p:spPr>
          <a:xfrm rot="5400000">
            <a:off x="1453155" y="863018"/>
            <a:ext cx="806921" cy="1807284"/>
          </a:xfrm>
          <a:custGeom>
            <a:avLst/>
            <a:gdLst>
              <a:gd name="connsiteX0" fmla="*/ 0 w 806921"/>
              <a:gd name="connsiteY0" fmla="*/ 0 h 1807284"/>
              <a:gd name="connsiteX1" fmla="*/ 806823 w 806921"/>
              <a:gd name="connsiteY1" fmla="*/ 892884 h 1807284"/>
              <a:gd name="connsiteX2" fmla="*/ 43030 w 806921"/>
              <a:gd name="connsiteY2" fmla="*/ 1807284 h 1807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6921" h="1807284">
                <a:moveTo>
                  <a:pt x="0" y="0"/>
                </a:moveTo>
                <a:cubicBezTo>
                  <a:pt x="399825" y="295835"/>
                  <a:pt x="799651" y="591670"/>
                  <a:pt x="806823" y="892884"/>
                </a:cubicBezTo>
                <a:cubicBezTo>
                  <a:pt x="813995" y="1194098"/>
                  <a:pt x="428512" y="1500691"/>
                  <a:pt x="43030" y="1807284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872290" y="1438551"/>
            <a:ext cx="1968650" cy="656217"/>
          </a:xfrm>
          <a:custGeom>
            <a:avLst/>
            <a:gdLst>
              <a:gd name="connsiteX0" fmla="*/ 0 w 1764254"/>
              <a:gd name="connsiteY0" fmla="*/ 473337 h 564197"/>
              <a:gd name="connsiteX1" fmla="*/ 720762 w 1764254"/>
              <a:gd name="connsiteY1" fmla="*/ 494852 h 564197"/>
              <a:gd name="connsiteX2" fmla="*/ 1161825 w 1764254"/>
              <a:gd name="connsiteY2" fmla="*/ 0 h 564197"/>
              <a:gd name="connsiteX3" fmla="*/ 1484555 w 1764254"/>
              <a:gd name="connsiteY3" fmla="*/ 494852 h 564197"/>
              <a:gd name="connsiteX4" fmla="*/ 1764254 w 1764254"/>
              <a:gd name="connsiteY4" fmla="*/ 548640 h 564197"/>
              <a:gd name="connsiteX0" fmla="*/ 0 w 1333948"/>
              <a:gd name="connsiteY0" fmla="*/ 494853 h 564197"/>
              <a:gd name="connsiteX1" fmla="*/ 290456 w 1333948"/>
              <a:gd name="connsiteY1" fmla="*/ 494852 h 564197"/>
              <a:gd name="connsiteX2" fmla="*/ 731519 w 1333948"/>
              <a:gd name="connsiteY2" fmla="*/ 0 h 564197"/>
              <a:gd name="connsiteX3" fmla="*/ 1054249 w 1333948"/>
              <a:gd name="connsiteY3" fmla="*/ 494852 h 564197"/>
              <a:gd name="connsiteX4" fmla="*/ 1333948 w 1333948"/>
              <a:gd name="connsiteY4" fmla="*/ 548640 h 564197"/>
              <a:gd name="connsiteX0" fmla="*/ 0 w 1333948"/>
              <a:gd name="connsiteY0" fmla="*/ 494853 h 564197"/>
              <a:gd name="connsiteX1" fmla="*/ 430305 w 1333948"/>
              <a:gd name="connsiteY1" fmla="*/ 494852 h 564197"/>
              <a:gd name="connsiteX2" fmla="*/ 731519 w 1333948"/>
              <a:gd name="connsiteY2" fmla="*/ 0 h 564197"/>
              <a:gd name="connsiteX3" fmla="*/ 1054249 w 1333948"/>
              <a:gd name="connsiteY3" fmla="*/ 494852 h 564197"/>
              <a:gd name="connsiteX4" fmla="*/ 1333948 w 1333948"/>
              <a:gd name="connsiteY4" fmla="*/ 548640 h 564197"/>
              <a:gd name="connsiteX0" fmla="*/ 0 w 1172584"/>
              <a:gd name="connsiteY0" fmla="*/ 537884 h 570287"/>
              <a:gd name="connsiteX1" fmla="*/ 268941 w 1172584"/>
              <a:gd name="connsiteY1" fmla="*/ 494852 h 570287"/>
              <a:gd name="connsiteX2" fmla="*/ 570155 w 1172584"/>
              <a:gd name="connsiteY2" fmla="*/ 0 h 570287"/>
              <a:gd name="connsiteX3" fmla="*/ 892885 w 1172584"/>
              <a:gd name="connsiteY3" fmla="*/ 494852 h 570287"/>
              <a:gd name="connsiteX4" fmla="*/ 1172584 w 1172584"/>
              <a:gd name="connsiteY4" fmla="*/ 548640 h 570287"/>
              <a:gd name="connsiteX0" fmla="*/ 0 w 1172584"/>
              <a:gd name="connsiteY0" fmla="*/ 537884 h 564197"/>
              <a:gd name="connsiteX1" fmla="*/ 268941 w 1172584"/>
              <a:gd name="connsiteY1" fmla="*/ 494852 h 564197"/>
              <a:gd name="connsiteX2" fmla="*/ 570155 w 1172584"/>
              <a:gd name="connsiteY2" fmla="*/ 0 h 564197"/>
              <a:gd name="connsiteX3" fmla="*/ 892885 w 1172584"/>
              <a:gd name="connsiteY3" fmla="*/ 494852 h 564197"/>
              <a:gd name="connsiteX4" fmla="*/ 1172584 w 1172584"/>
              <a:gd name="connsiteY4" fmla="*/ 548640 h 564197"/>
              <a:gd name="connsiteX0" fmla="*/ 0 w 1172584"/>
              <a:gd name="connsiteY0" fmla="*/ 560252 h 564197"/>
              <a:gd name="connsiteX1" fmla="*/ 268941 w 1172584"/>
              <a:gd name="connsiteY1" fmla="*/ 494852 h 564197"/>
              <a:gd name="connsiteX2" fmla="*/ 570155 w 1172584"/>
              <a:gd name="connsiteY2" fmla="*/ 0 h 564197"/>
              <a:gd name="connsiteX3" fmla="*/ 892885 w 1172584"/>
              <a:gd name="connsiteY3" fmla="*/ 494852 h 564197"/>
              <a:gd name="connsiteX4" fmla="*/ 1172584 w 1172584"/>
              <a:gd name="connsiteY4" fmla="*/ 548640 h 564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2584" h="564197">
                <a:moveTo>
                  <a:pt x="0" y="560252"/>
                </a:moveTo>
                <a:cubicBezTo>
                  <a:pt x="16136" y="556666"/>
                  <a:pt x="173915" y="588227"/>
                  <a:pt x="268941" y="494852"/>
                </a:cubicBezTo>
                <a:cubicBezTo>
                  <a:pt x="363967" y="401477"/>
                  <a:pt x="466164" y="0"/>
                  <a:pt x="570155" y="0"/>
                </a:cubicBezTo>
                <a:cubicBezTo>
                  <a:pt x="674146" y="0"/>
                  <a:pt x="792480" y="403412"/>
                  <a:pt x="892885" y="494852"/>
                </a:cubicBezTo>
                <a:cubicBezTo>
                  <a:pt x="993290" y="586292"/>
                  <a:pt x="1082937" y="567466"/>
                  <a:pt x="1172584" y="548640"/>
                </a:cubicBez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313814" y="2406918"/>
            <a:ext cx="10814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Rb</a:t>
            </a:r>
            <a:r>
              <a:rPr lang="en-US" sz="2400" dirty="0" smtClean="0"/>
              <a:t> BEC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588650" y="5306199"/>
                <a:ext cx="5370557" cy="5361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+…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650" y="5306199"/>
                <a:ext cx="5370557" cy="53617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Grafik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8" t="9031" r="51919" b="39807"/>
          <a:stretch/>
        </p:blipFill>
        <p:spPr>
          <a:xfrm>
            <a:off x="872290" y="3284875"/>
            <a:ext cx="2022869" cy="803623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673528" y="4711965"/>
            <a:ext cx="51897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Spin-changing collisions:</a:t>
            </a:r>
            <a:endParaRPr lang="en-US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4493899" y="2547067"/>
            <a:ext cx="4577454" cy="1082634"/>
            <a:chOff x="4450767" y="3243762"/>
            <a:chExt cx="4577454" cy="1082634"/>
          </a:xfrm>
        </p:grpSpPr>
        <p:pic>
          <p:nvPicPr>
            <p:cNvPr id="23" name="Picture 2 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0550" y="3243762"/>
              <a:ext cx="3174956" cy="805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Grafik 13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0767" y="4115824"/>
              <a:ext cx="1039334" cy="210571"/>
            </a:xfrm>
            <a:prstGeom prst="rect">
              <a:avLst/>
            </a:prstGeom>
          </p:spPr>
        </p:pic>
        <p:pic>
          <p:nvPicPr>
            <p:cNvPr id="25" name="Grafik 14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1118" y="4115824"/>
              <a:ext cx="851944" cy="210571"/>
            </a:xfrm>
            <a:prstGeom prst="rect">
              <a:avLst/>
            </a:prstGeom>
          </p:spPr>
        </p:pic>
        <p:pic>
          <p:nvPicPr>
            <p:cNvPr id="26" name="Grafik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5271" y="4115825"/>
              <a:ext cx="840353" cy="21057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7822692" y="3472448"/>
                  <a:ext cx="1205529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22692" y="3472448"/>
                  <a:ext cx="1205529" cy="461665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/>
          <p:cNvGrpSpPr/>
          <p:nvPr/>
        </p:nvGrpSpPr>
        <p:grpSpPr>
          <a:xfrm>
            <a:off x="3401960" y="1081142"/>
            <a:ext cx="5662467" cy="908336"/>
            <a:chOff x="3358828" y="1777837"/>
            <a:chExt cx="5662467" cy="908336"/>
          </a:xfrm>
        </p:grpSpPr>
        <p:grpSp>
          <p:nvGrpSpPr>
            <p:cNvPr id="6" name="Group 5"/>
            <p:cNvGrpSpPr/>
            <p:nvPr/>
          </p:nvGrpSpPr>
          <p:grpSpPr>
            <a:xfrm>
              <a:off x="3358828" y="1777837"/>
              <a:ext cx="5662467" cy="766066"/>
              <a:chOff x="3358828" y="1777837"/>
              <a:chExt cx="5662467" cy="76606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 31"/>
                  <p:cNvSpPr/>
                  <p:nvPr/>
                </p:nvSpPr>
                <p:spPr>
                  <a:xfrm>
                    <a:off x="7815766" y="1777837"/>
                    <a:ext cx="1205529" cy="46166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=2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2" name="Rectangle 3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15766" y="1777837"/>
                    <a:ext cx="1205529" cy="461665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0" name="Straight Connector 19"/>
              <p:cNvCxnSpPr/>
              <p:nvPr/>
            </p:nvCxnSpPr>
            <p:spPr>
              <a:xfrm>
                <a:off x="3358828" y="2536534"/>
                <a:ext cx="74372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4565484" y="2542113"/>
                <a:ext cx="74372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5772137" y="2543903"/>
                <a:ext cx="74372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7011062" y="2534934"/>
                <a:ext cx="74372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8185445" y="2536722"/>
                <a:ext cx="74372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Rounded Rectangle 40"/>
            <p:cNvSpPr/>
            <p:nvPr/>
          </p:nvSpPr>
          <p:spPr>
            <a:xfrm>
              <a:off x="4450767" y="2374023"/>
              <a:ext cx="3450292" cy="312150"/>
            </a:xfrm>
            <a:prstGeom prst="round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7054194" y="2360442"/>
                <a:ext cx="140788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4194" y="2360442"/>
                <a:ext cx="1407885" cy="461665"/>
              </a:xfrm>
              <a:prstGeom prst="rect">
                <a:avLst/>
              </a:prstGeom>
              <a:blipFill rotWithShape="0">
                <a:blip r:embed="rId14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5850602" y="1158665"/>
                <a:ext cx="140788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0602" y="1158665"/>
                <a:ext cx="1407885" cy="461665"/>
              </a:xfrm>
              <a:prstGeom prst="rect">
                <a:avLst/>
              </a:prstGeom>
              <a:blipFill rotWithShape="0">
                <a:blip r:embed="rId15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7546891" y="4830932"/>
            <a:ext cx="158729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</a:rPr>
              <a:t>M. </a:t>
            </a:r>
            <a:r>
              <a:rPr lang="en-US" sz="1400" dirty="0" err="1" smtClean="0">
                <a:latin typeface="arial" panose="020B0604020202020204" pitchFamily="34" charset="0"/>
              </a:rPr>
              <a:t>Rautenberg</a:t>
            </a:r>
            <a:r>
              <a:rPr lang="en-US" sz="1400" dirty="0" smtClean="0">
                <a:latin typeface="arial" panose="020B0604020202020204" pitchFamily="34" charset="0"/>
              </a:rPr>
              <a:t> </a:t>
            </a:r>
          </a:p>
          <a:p>
            <a:r>
              <a:rPr lang="en-US" sz="1400" dirty="0" smtClean="0">
                <a:latin typeface="arial" panose="020B0604020202020204" pitchFamily="34" charset="0"/>
              </a:rPr>
              <a:t>and MG, </a:t>
            </a:r>
          </a:p>
          <a:p>
            <a:r>
              <a:rPr lang="en-US" sz="1400" dirty="0" smtClean="0">
                <a:latin typeface="arial" panose="020B0604020202020204" pitchFamily="34" charset="0"/>
              </a:rPr>
              <a:t>arXiv:1907.04094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0103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/>
      <p:bldP spid="33" grpId="0"/>
      <p:bldP spid="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94307"/>
            <a:ext cx="7886700" cy="52876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Using truncated Wigner simulations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Exact diagonalization only up to N=100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 Gärttner - QSEC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08A2-6BA3-4CA7-9370-D248F12EA2D4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31332" r="75000" b="40224"/>
          <a:stretch/>
        </p:blipFill>
        <p:spPr>
          <a:xfrm>
            <a:off x="1859345" y="1989989"/>
            <a:ext cx="4855965" cy="310781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-31255"/>
            <a:ext cx="7886700" cy="1325563"/>
          </a:xfrm>
        </p:spPr>
        <p:txBody>
          <a:bodyPr/>
          <a:lstStyle/>
          <a:p>
            <a:r>
              <a:rPr lang="en-US" dirty="0" smtClean="0"/>
              <a:t>Exponential OTOC growth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49464" y="282597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solidFill>
                  <a:schemeClr val="bg2">
                    <a:lumMod val="90000"/>
                  </a:schemeClr>
                </a:solidFill>
              </a:rPr>
              <a:t>P R E L I M I N A R Y</a:t>
            </a:r>
            <a:endParaRPr lang="en-US" sz="7200" b="1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13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967" y="-31255"/>
            <a:ext cx="8782770" cy="1325563"/>
          </a:xfrm>
        </p:spPr>
        <p:txBody>
          <a:bodyPr/>
          <a:lstStyle/>
          <a:p>
            <a:r>
              <a:rPr lang="en-US" dirty="0" smtClean="0"/>
              <a:t>OTOCs in (Rydberg) spin systems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 Gärttner - QSEC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08A2-6BA3-4CA7-9370-D248F12EA2D4}" type="slidenum">
              <a:rPr lang="en-US" smtClean="0"/>
              <a:t>24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86597" y="1388853"/>
            <a:ext cx="35625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Hamiltonian engineering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58028" y="3992507"/>
                <a:ext cx="7726602" cy="583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/2)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bSup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/2)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bSup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bSup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bSup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028" y="3992507"/>
                <a:ext cx="7726602" cy="58310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2869132" y="1912312"/>
            <a:ext cx="3364762" cy="1642976"/>
            <a:chOff x="4511615" y="1691029"/>
            <a:chExt cx="3364762" cy="1642976"/>
          </a:xfrm>
        </p:grpSpPr>
        <p:sp>
          <p:nvSpPr>
            <p:cNvPr id="20" name="Rectangle 19"/>
            <p:cNvSpPr/>
            <p:nvPr/>
          </p:nvSpPr>
          <p:spPr>
            <a:xfrm>
              <a:off x="4511615" y="1846053"/>
              <a:ext cx="2837941" cy="148795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7329561" y="1691029"/>
                  <a:ext cx="54681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b="0" dirty="0" smtClean="0">
                      <a:ea typeface="Cambria Math" panose="02040503050406030204" pitchFamily="18" charset="0"/>
                    </a:rPr>
                    <a:t>x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29561" y="1691029"/>
                  <a:ext cx="546816" cy="40011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2222" t="-9231" b="-2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/>
          <p:cNvGrpSpPr/>
          <p:nvPr/>
        </p:nvGrpSpPr>
        <p:grpSpPr>
          <a:xfrm>
            <a:off x="2584460" y="2267764"/>
            <a:ext cx="4221044" cy="1418130"/>
            <a:chOff x="4226943" y="2046481"/>
            <a:chExt cx="4221044" cy="1418130"/>
          </a:xfrm>
        </p:grpSpPr>
        <p:grpSp>
          <p:nvGrpSpPr>
            <p:cNvPr id="22" name="Group 21"/>
            <p:cNvGrpSpPr/>
            <p:nvPr/>
          </p:nvGrpSpPr>
          <p:grpSpPr>
            <a:xfrm>
              <a:off x="4226943" y="2046481"/>
              <a:ext cx="3942272" cy="1290402"/>
              <a:chOff x="4226943" y="2046481"/>
              <a:chExt cx="3942272" cy="1290402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5451889" y="2053087"/>
                <a:ext cx="439947" cy="68148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Rectangle 10"/>
                  <p:cNvSpPr/>
                  <p:nvPr/>
                </p:nvSpPr>
                <p:spPr>
                  <a:xfrm>
                    <a:off x="5361456" y="2046481"/>
                    <a:ext cx="620811" cy="64633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 smtClean="0"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/2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" name="Rectangle 1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61456" y="2046481"/>
                    <a:ext cx="620811" cy="646331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b="-754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" name="Rectangle 11"/>
              <p:cNvSpPr/>
              <p:nvPr/>
            </p:nvSpPr>
            <p:spPr>
              <a:xfrm>
                <a:off x="6776194" y="2053087"/>
                <a:ext cx="439947" cy="68148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Rectangle 12"/>
                  <p:cNvSpPr/>
                  <p:nvPr/>
                </p:nvSpPr>
                <p:spPr>
                  <a:xfrm>
                    <a:off x="6685761" y="2063737"/>
                    <a:ext cx="620811" cy="64633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 smtClean="0"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/2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3" name="Rectangle 1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85761" y="2063737"/>
                    <a:ext cx="620811" cy="646331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b="-660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" name="Straight Arrow Connector 8"/>
              <p:cNvCxnSpPr/>
              <p:nvPr/>
            </p:nvCxnSpPr>
            <p:spPr>
              <a:xfrm>
                <a:off x="4226943" y="2725947"/>
                <a:ext cx="3942272" cy="8627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Rectangle 13"/>
                  <p:cNvSpPr/>
                  <p:nvPr/>
                </p:nvSpPr>
                <p:spPr>
                  <a:xfrm>
                    <a:off x="4595120" y="2209164"/>
                    <a:ext cx="60516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𝑥𝑥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4" name="Rectangle 1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95120" y="2209164"/>
                    <a:ext cx="605166" cy="369332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Rectangle 14"/>
                  <p:cNvSpPr/>
                  <p:nvPr/>
                </p:nvSpPr>
                <p:spPr>
                  <a:xfrm>
                    <a:off x="6035379" y="2209164"/>
                    <a:ext cx="60516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𝑥𝑥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5" name="Rectangle 1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35379" y="2209164"/>
                    <a:ext cx="605166" cy="369332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" name="Left Brace 15"/>
              <p:cNvSpPr/>
              <p:nvPr/>
            </p:nvSpPr>
            <p:spPr>
              <a:xfrm rot="16200000">
                <a:off x="6275209" y="2481025"/>
                <a:ext cx="126951" cy="806575"/>
              </a:xfrm>
              <a:prstGeom prst="leftBrac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Rectangle 16"/>
                  <p:cNvSpPr/>
                  <p:nvPr/>
                </p:nvSpPr>
                <p:spPr>
                  <a:xfrm>
                    <a:off x="6163812" y="2936773"/>
                    <a:ext cx="364908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7" name="Rectangle 1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63812" y="2936773"/>
                    <a:ext cx="364908" cy="400110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8" name="Left Brace 17"/>
              <p:cNvSpPr/>
              <p:nvPr/>
            </p:nvSpPr>
            <p:spPr>
              <a:xfrm rot="16200000">
                <a:off x="4943864" y="2478147"/>
                <a:ext cx="126951" cy="806575"/>
              </a:xfrm>
              <a:prstGeom prst="leftBrac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Rectangle 18"/>
                  <p:cNvSpPr/>
                  <p:nvPr/>
                </p:nvSpPr>
                <p:spPr>
                  <a:xfrm>
                    <a:off x="4832467" y="2933895"/>
                    <a:ext cx="364908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9" name="Rectangle 1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32467" y="2933895"/>
                    <a:ext cx="364908" cy="400110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4" name="TextBox 23"/>
            <p:cNvSpPr txBox="1"/>
            <p:nvPr/>
          </p:nvSpPr>
          <p:spPr>
            <a:xfrm>
              <a:off x="7634228" y="2725947"/>
              <a:ext cx="81375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time</a:t>
              </a:r>
            </a:p>
            <a:p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5511821" y="4649529"/>
                <a:ext cx="2575064" cy="583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821" y="4649529"/>
                <a:ext cx="2575064" cy="58310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759998" y="5378503"/>
            <a:ext cx="4929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Time reversal: 	pulse sequence 1 → H </a:t>
            </a:r>
          </a:p>
          <a:p>
            <a:r>
              <a:rPr lang="en-US" dirty="0" smtClean="0"/>
              <a:t>	</a:t>
            </a:r>
            <a:r>
              <a:rPr lang="en-US" dirty="0"/>
              <a:t>	</a:t>
            </a:r>
            <a:r>
              <a:rPr lang="en-US" sz="2400" dirty="0"/>
              <a:t>pulse sequence </a:t>
            </a:r>
            <a:r>
              <a:rPr lang="en-US" sz="2400" dirty="0" smtClean="0"/>
              <a:t>2 </a:t>
            </a:r>
            <a:r>
              <a:rPr lang="en-US" sz="2400" dirty="0"/>
              <a:t>→ </a:t>
            </a:r>
            <a:r>
              <a:rPr lang="en-US" sz="2400" dirty="0" smtClean="0"/>
              <a:t>-H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25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7" grpId="0"/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0327"/>
            <a:ext cx="7886700" cy="1325563"/>
          </a:xfrm>
        </p:spPr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 Gärttner - QSEC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08A2-6BA3-4CA7-9370-D248F12EA2D4}" type="slidenum">
              <a:rPr lang="en-US" smtClean="0"/>
              <a:t>25</a:t>
            </a:fld>
            <a:endParaRPr lang="en-US"/>
          </a:p>
        </p:txBody>
      </p:sp>
      <p:pic>
        <p:nvPicPr>
          <p:cNvPr id="8" name="Picture 7" descr="https://jila.colorado.edu/arey/sites/default/files/styles/image_100/public/images/directory/safavi-naini.arghavan.jpg?itok=_8pFpkF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933" y="1565610"/>
            <a:ext cx="1019680" cy="131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6516" y="1704054"/>
            <a:ext cx="1160065" cy="1159229"/>
          </a:xfrm>
          <a:prstGeom prst="rect">
            <a:avLst/>
          </a:prstGeom>
        </p:spPr>
      </p:pic>
      <p:pic>
        <p:nvPicPr>
          <p:cNvPr id="12" name="Picture 11" descr="http://www.rle.mit.edu/quism/wp-content/uploads/catablog/thumbnails/jjb_0989_croppe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74" y="3710671"/>
            <a:ext cx="1405674" cy="140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456519" y="2909857"/>
            <a:ext cx="12794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M. Wall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2898" y="3765809"/>
            <a:ext cx="1092104" cy="135053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977041" y="5176361"/>
            <a:ext cx="1534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K. Gilmore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830327" y="2918144"/>
            <a:ext cx="19773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A.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Safavi-Naini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6537" y="3966428"/>
            <a:ext cx="1412557" cy="1149919"/>
          </a:xfrm>
          <a:prstGeom prst="rect">
            <a:avLst/>
          </a:prstGeom>
        </p:spPr>
      </p:pic>
      <p:pic>
        <p:nvPicPr>
          <p:cNvPr id="25" name="Picture 2" descr="Image result for Robert lewis swa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123" y="1579288"/>
            <a:ext cx="1285638" cy="128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5778198" y="2914088"/>
            <a:ext cx="21472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R. Lewis-Swan 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323626" y="5185571"/>
            <a:ext cx="1534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J.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Bohnet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2971" y="5185571"/>
            <a:ext cx="1534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J. Bollinger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1732" y="1499665"/>
            <a:ext cx="1099115" cy="138328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633183" y="2924659"/>
            <a:ext cx="14131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A. M. Rey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780096" y="5176360"/>
            <a:ext cx="14131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P.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Hauke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2050" name="Picture 2" descr="Image result for philipp hauke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76"/>
          <a:stretch/>
        </p:blipFill>
        <p:spPr bwMode="auto">
          <a:xfrm>
            <a:off x="6780096" y="3592191"/>
            <a:ext cx="1186812" cy="155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89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 Gärttner - QSEC 2019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53301" y="5410684"/>
            <a:ext cx="30289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/>
              <a:t>Thank you!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8650" y="3778248"/>
            <a:ext cx="166449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Stefanie </a:t>
            </a:r>
            <a:r>
              <a:rPr lang="en-US" sz="1500" dirty="0" err="1"/>
              <a:t>Czischek</a:t>
            </a:r>
            <a:endParaRPr lang="en-US" sz="1500" dirty="0"/>
          </a:p>
        </p:txBody>
      </p:sp>
      <p:sp>
        <p:nvSpPr>
          <p:cNvPr id="9" name="TextBox 8"/>
          <p:cNvSpPr txBox="1"/>
          <p:nvPr/>
        </p:nvSpPr>
        <p:spPr>
          <a:xfrm>
            <a:off x="2498846" y="3778248"/>
            <a:ext cx="14906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/>
              <a:t>Linda Shen</a:t>
            </a:r>
            <a:endParaRPr lang="en-US" sz="15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86" y="1831096"/>
            <a:ext cx="1403935" cy="192869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368560" y="1690691"/>
            <a:ext cx="1890533" cy="250130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Box 12"/>
          <p:cNvSpPr txBox="1"/>
          <p:nvPr/>
        </p:nvSpPr>
        <p:spPr>
          <a:xfrm>
            <a:off x="4436241" y="3778248"/>
            <a:ext cx="18197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Michael </a:t>
            </a:r>
            <a:r>
              <a:rPr lang="en-US" sz="1500" dirty="0" err="1"/>
              <a:t>Rautenberg</a:t>
            </a:r>
            <a:endParaRPr lang="en-US" sz="15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995" y="1831096"/>
            <a:ext cx="1503717" cy="1924812"/>
          </a:xfrm>
          <a:prstGeom prst="rect">
            <a:avLst/>
          </a:prstGeom>
        </p:spPr>
      </p:pic>
      <p:pic>
        <p:nvPicPr>
          <p:cNvPr id="15" name="Picture 2" descr="Image result for linda she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9" t="-488" r="8630" b="488"/>
          <a:stretch/>
        </p:blipFill>
        <p:spPr bwMode="auto">
          <a:xfrm>
            <a:off x="2498846" y="1831096"/>
            <a:ext cx="1502659" cy="192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08A2-6BA3-4CA7-9370-D248F12EA2D4}" type="slidenum">
              <a:rPr lang="en-US" smtClean="0"/>
              <a:t>26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3005" y="4433493"/>
            <a:ext cx="2302815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/>
              <a:t>Marcel </a:t>
            </a:r>
            <a:r>
              <a:rPr lang="en-US" sz="1500" dirty="0" err="1" smtClean="0"/>
              <a:t>Neugebauer</a:t>
            </a:r>
            <a:r>
              <a:rPr lang="en-US" sz="1500" dirty="0"/>
              <a:t>	</a:t>
            </a:r>
            <a:r>
              <a:rPr lang="en-US" sz="1500" dirty="0" smtClean="0"/>
              <a:t>	</a:t>
            </a:r>
          </a:p>
          <a:p>
            <a:r>
              <a:rPr lang="en-US" sz="1600" dirty="0" smtClean="0"/>
              <a:t>Sebastian </a:t>
            </a:r>
            <a:r>
              <a:rPr lang="en-US" sz="1600" dirty="0" err="1" smtClean="0"/>
              <a:t>Syrkowski</a:t>
            </a:r>
            <a:r>
              <a:rPr lang="en-US" sz="1500" dirty="0"/>
              <a:t>	</a:t>
            </a:r>
            <a:r>
              <a:rPr lang="en-US" sz="1500" dirty="0" smtClean="0"/>
              <a:t>	</a:t>
            </a:r>
          </a:p>
          <a:p>
            <a:r>
              <a:rPr lang="en-US" sz="1600" dirty="0" smtClean="0"/>
              <a:t>Adrian </a:t>
            </a:r>
            <a:r>
              <a:rPr lang="en-US" sz="1600" dirty="0" err="1" smtClean="0"/>
              <a:t>Breamer</a:t>
            </a:r>
            <a:endParaRPr lang="en-US" sz="1600" dirty="0"/>
          </a:p>
        </p:txBody>
      </p:sp>
      <p:sp>
        <p:nvSpPr>
          <p:cNvPr id="16" name="Textfeld 37">
            <a:extLst>
              <a:ext uri="{FF2B5EF4-FFF2-40B4-BE49-F238E27FC236}">
                <a16:creationId xmlns:a16="http://schemas.microsoft.com/office/drawing/2014/main" xmlns="" id="{A455A8B7-6AFE-3740-9D5C-54C722A72DE0}"/>
              </a:ext>
            </a:extLst>
          </p:cNvPr>
          <p:cNvSpPr txBox="1"/>
          <p:nvPr/>
        </p:nvSpPr>
        <p:spPr>
          <a:xfrm>
            <a:off x="6473359" y="3769634"/>
            <a:ext cx="19530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/>
              <a:t>Jan Philipp Klinger</a:t>
            </a:r>
            <a:endParaRPr lang="en-US" sz="1500" dirty="0"/>
          </a:p>
        </p:txBody>
      </p:sp>
      <p:pic>
        <p:nvPicPr>
          <p:cNvPr id="17" name="Picture 6" descr="https://www.kip.uni-heidelberg.de/photo.php/68538/size250/phot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420" y="1802534"/>
            <a:ext cx="1526469" cy="19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Bild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951" y="153007"/>
            <a:ext cx="2065043" cy="850312"/>
          </a:xfrm>
          <a:prstGeom prst="rect">
            <a:avLst/>
          </a:prstGeom>
        </p:spPr>
      </p:pic>
      <p:pic>
        <p:nvPicPr>
          <p:cNvPr id="21" name="Bild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453" y="193958"/>
            <a:ext cx="1315511" cy="80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9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604639" y="1924003"/>
            <a:ext cx="1034915" cy="70338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930346" y="1924003"/>
            <a:ext cx="1034915" cy="703385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441835" y="1924003"/>
            <a:ext cx="1034915" cy="70338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simulation extended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 Gärttner - QSEC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08A2-6BA3-4CA7-9370-D248F12EA2D4}" type="slidenum">
              <a:rPr lang="en-US" smtClean="0"/>
              <a:t>3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28650" y="4267781"/>
            <a:ext cx="76537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→ Measure time-time correlations, out-of-time-order </a:t>
            </a:r>
            <a:r>
              <a:rPr lang="en-US" sz="2000" dirty="0" smtClean="0"/>
              <a:t>correlations</a:t>
            </a:r>
          </a:p>
          <a:p>
            <a:endParaRPr lang="en-US" sz="2000" dirty="0"/>
          </a:p>
          <a:p>
            <a:r>
              <a:rPr lang="en-US" sz="2000" dirty="0" smtClean="0"/>
              <a:t>→ extract </a:t>
            </a:r>
            <a:r>
              <a:rPr lang="en-US" sz="2000" dirty="0"/>
              <a:t>more information </a:t>
            </a:r>
            <a:r>
              <a:rPr lang="en-US" sz="2000" dirty="0" smtClean="0"/>
              <a:t>about</a:t>
            </a:r>
          </a:p>
          <a:p>
            <a:r>
              <a:rPr lang="en-US" sz="2000" dirty="0" smtClean="0"/>
              <a:t> </a:t>
            </a:r>
          </a:p>
          <a:p>
            <a:r>
              <a:rPr lang="en-US" sz="2000" dirty="0"/>
              <a:t>→ </a:t>
            </a:r>
            <a:r>
              <a:rPr lang="en-US" sz="2000" dirty="0" smtClean="0"/>
              <a:t>only </a:t>
            </a:r>
            <a:r>
              <a:rPr lang="en-US" sz="2000" dirty="0"/>
              <a:t>global </a:t>
            </a:r>
            <a:r>
              <a:rPr lang="en-US" sz="2000" dirty="0" smtClean="0"/>
              <a:t>observables</a:t>
            </a:r>
            <a:r>
              <a:rPr lang="en-US" sz="2000" dirty="0"/>
              <a:t> </a:t>
            </a:r>
            <a:r>
              <a:rPr lang="en-US" sz="2000" dirty="0" smtClean="0"/>
              <a:t>needed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911636" y="2002202"/>
                <a:ext cx="633046" cy="4236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1636" y="2002202"/>
                <a:ext cx="633046" cy="42364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72991" y="2028578"/>
                <a:ext cx="63304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991" y="2028578"/>
                <a:ext cx="633046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7308" t="-178333" r="-111538" b="-26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12022" y="2061571"/>
                <a:ext cx="883601" cy="4448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𝑖𝐻𝑡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020" y="2061571"/>
                <a:ext cx="883601" cy="44480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532683" y="2053293"/>
                <a:ext cx="883601" cy="4448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𝑖𝐻𝑡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681" y="2053293"/>
                <a:ext cx="883601" cy="44480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934747" y="2046554"/>
                <a:ext cx="63304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747" y="2046554"/>
                <a:ext cx="633046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22115" t="-178333" r="-101923" b="-26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986670" y="2046554"/>
                <a:ext cx="883601" cy="4448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𝑖𝐴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6668" y="2046554"/>
                <a:ext cx="883601" cy="44480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374417" y="2019399"/>
                <a:ext cx="633046" cy="42691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417" y="2019399"/>
                <a:ext cx="633046" cy="42691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>
            <a:off x="1230283" y="2238959"/>
            <a:ext cx="325498" cy="288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682950" y="2234741"/>
            <a:ext cx="325498" cy="288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504250" y="2234349"/>
            <a:ext cx="325498" cy="288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027968" y="2254817"/>
            <a:ext cx="325498" cy="288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027884" y="2245531"/>
            <a:ext cx="325498" cy="288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7559246" y="2240258"/>
            <a:ext cx="325498" cy="288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908" y="2735799"/>
            <a:ext cx="20046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easy to prepare</a:t>
            </a:r>
          </a:p>
          <a:p>
            <a:pPr algn="ctr"/>
            <a:r>
              <a:rPr lang="en-US" sz="2000" dirty="0"/>
              <a:t>separable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248947" y="2735001"/>
            <a:ext cx="20046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interesting</a:t>
            </a:r>
          </a:p>
          <a:p>
            <a:pPr algn="ctr"/>
            <a:r>
              <a:rPr lang="en-US" sz="2000" dirty="0"/>
              <a:t>entangled?</a:t>
            </a:r>
          </a:p>
          <a:p>
            <a:pPr algn="ctr"/>
            <a:r>
              <a:rPr lang="en-US" sz="2000" dirty="0"/>
              <a:t>useful?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501530" y="2713208"/>
            <a:ext cx="20046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perturb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956969" y="2730649"/>
            <a:ext cx="20046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time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reversal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236066" y="2772476"/>
            <a:ext cx="20046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measure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237225" y="4880699"/>
                <a:ext cx="63304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7225" y="4880699"/>
                <a:ext cx="633046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22115" t="-178333" r="-101923" b="-26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577904" y="3093847"/>
                <a:ext cx="1125509" cy="4253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7904" y="3093847"/>
                <a:ext cx="1125509" cy="425373"/>
              </a:xfrm>
              <a:prstGeom prst="rect">
                <a:avLst/>
              </a:prstGeom>
              <a:blipFill rotWithShape="0">
                <a:blip r:embed="rId11"/>
                <a:stretch>
                  <a:fillRect r="-16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464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8" grpId="0"/>
      <p:bldP spid="10" grpId="0"/>
      <p:bldP spid="13" grpId="0"/>
      <p:bldP spid="15" grpId="0"/>
      <p:bldP spid="16" grpId="0"/>
      <p:bldP spid="30" grpId="0"/>
      <p:bldP spid="31" grpId="0"/>
      <p:bldP spid="32" grpId="0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2525398"/>
            <a:ext cx="6835140" cy="1325563"/>
          </a:xfrm>
        </p:spPr>
        <p:txBody>
          <a:bodyPr/>
          <a:lstStyle/>
          <a:p>
            <a:pPr algn="ctr"/>
            <a:r>
              <a:rPr lang="en-US" dirty="0" smtClean="0"/>
              <a:t>OTOCs quantify operator growth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 Gärttner - QSEC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08A2-6BA3-4CA7-9370-D248F12EA2D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06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Operator growth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489681" y="1720572"/>
                <a:ext cx="6845464" cy="5331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e>
                      </m:d>
                      <m:r>
                        <a:rPr lang="en-US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𝑊</m:t>
                                          </m:r>
                                        </m:e>
                                      </m:acc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),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~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</m:acc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  <m:acc>
                            <m:accPr>
                              <m:chr m:val="̂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</m:acc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acc>
                            <m:accPr>
                              <m:chr m:val="̂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</m:acc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 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</m:acc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  <m:acc>
                            <m:accPr>
                              <m:chr m:val="̂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681" y="1720572"/>
                <a:ext cx="6845464" cy="53315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 Gärttner - QSEC 2019</a:t>
            </a:r>
            <a:endParaRPr lang="en-US"/>
          </a:p>
        </p:txBody>
      </p:sp>
      <p:sp>
        <p:nvSpPr>
          <p:cNvPr id="72" name="Slide Number Placeholder 7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08A2-6BA3-4CA7-9370-D248F12EA2D4}" type="slidenum">
              <a:rPr lang="en-US" smtClean="0"/>
              <a:t>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088918" y="1720572"/>
            <a:ext cx="1975451" cy="53315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63372" y="2441721"/>
            <a:ext cx="8335729" cy="837665"/>
            <a:chOff x="663372" y="2441721"/>
            <a:chExt cx="8335729" cy="837665"/>
          </a:xfrm>
        </p:grpSpPr>
        <p:sp>
          <p:nvSpPr>
            <p:cNvPr id="18" name="TextBox 17"/>
            <p:cNvSpPr txBox="1"/>
            <p:nvPr/>
          </p:nvSpPr>
          <p:spPr>
            <a:xfrm>
              <a:off x="663372" y="2630308"/>
              <a:ext cx="833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Example</a:t>
              </a:r>
              <a:r>
                <a:rPr lang="en-US" dirty="0" smtClean="0"/>
                <a:t>:</a:t>
              </a:r>
              <a:endParaRPr lang="en-US" dirty="0"/>
            </a:p>
            <a:p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2271688" y="2630308"/>
                  <a:ext cx="1128834" cy="41652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</m:t>
                            </m:r>
                          </m:e>
                        </m:acc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p>
                        </m:sSub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1688" y="2630308"/>
                  <a:ext cx="1128834" cy="41652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7246" r="-11892"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/>
                <p:cNvSpPr/>
                <p:nvPr/>
              </p:nvSpPr>
              <p:spPr>
                <a:xfrm>
                  <a:off x="4110926" y="2599388"/>
                  <a:ext cx="1043619" cy="45134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p>
                        </m:sSub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4" name="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0926" y="2599388"/>
                  <a:ext cx="1043619" cy="45134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6757" r="-12791" b="-94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5636859" y="2441721"/>
                  <a:ext cx="1901867" cy="837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Sup>
                              <m:sSub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sup>
                            </m:sSubSup>
                          </m:e>
                        </m:nary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6859" y="2441721"/>
                  <a:ext cx="1901867" cy="837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1489681" y="3247608"/>
            <a:ext cx="6370077" cy="987338"/>
            <a:chOff x="1171889" y="3788791"/>
            <a:chExt cx="6370077" cy="9873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/>
                <p:cNvSpPr/>
                <p:nvPr/>
              </p:nvSpPr>
              <p:spPr>
                <a:xfrm>
                  <a:off x="1171889" y="3788791"/>
                  <a:ext cx="6370077" cy="4444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</m:t>
                            </m:r>
                          </m:e>
                        </m:acc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  <m:acc>
                                      <m:accPr>
                                        <m:chr m:val="̂"/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e>
                                    </m:acc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  <m:acc>
                                  <m:accPr>
                                    <m:chr m:val="̂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b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acc>
                              <m:accPr>
                                <m:chr m:val="̂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acc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−…)</m:t>
                        </m:r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p>
                        </m:sSubSup>
                        <m: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+…)</m:t>
                        </m:r>
                      </m:oMath>
                    </m:oMathPara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70" name="Rectangle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1889" y="3788791"/>
                  <a:ext cx="6370077" cy="44441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1370" b="-123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ectangle 84"/>
                <p:cNvSpPr/>
                <p:nvPr/>
              </p:nvSpPr>
              <p:spPr>
                <a:xfrm>
                  <a:off x="3482803" y="4335752"/>
                  <a:ext cx="3391249" cy="4403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p>
                        </m:sSub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𝑖𝑡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sup>
                            </m:sSubSup>
                            <m:r>
                              <a:rPr lang="en-US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−…</m:t>
                            </m:r>
                          </m:e>
                        </m:d>
                        <m: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+…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5" name="Rectangle 8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82803" y="4335752"/>
                  <a:ext cx="3391249" cy="44037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41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2816910" y="4492277"/>
            <a:ext cx="4199348" cy="1261768"/>
            <a:chOff x="2499118" y="5033460"/>
            <a:chExt cx="4199348" cy="1261768"/>
          </a:xfrm>
        </p:grpSpPr>
        <p:cxnSp>
          <p:nvCxnSpPr>
            <p:cNvPr id="41" name="Straight Arrow Connector 40"/>
            <p:cNvCxnSpPr/>
            <p:nvPr/>
          </p:nvCxnSpPr>
          <p:spPr>
            <a:xfrm flipV="1">
              <a:off x="3311849" y="5385964"/>
              <a:ext cx="0" cy="29081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V="1">
              <a:off x="3640915" y="5385964"/>
              <a:ext cx="0" cy="29081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3929810" y="5385964"/>
              <a:ext cx="0" cy="29081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4254205" y="5421804"/>
              <a:ext cx="0" cy="292608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V="1">
              <a:off x="4565423" y="5385964"/>
              <a:ext cx="0" cy="29081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V="1">
              <a:off x="4854317" y="5385964"/>
              <a:ext cx="0" cy="29081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V="1">
              <a:off x="5155998" y="5385964"/>
              <a:ext cx="0" cy="29081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5485064" y="5385964"/>
              <a:ext cx="0" cy="29081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V="1">
              <a:off x="5773959" y="5385964"/>
              <a:ext cx="0" cy="29081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H="1">
              <a:off x="6072898" y="5385962"/>
              <a:ext cx="0" cy="301752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flipV="1">
              <a:off x="6409571" y="5385964"/>
              <a:ext cx="0" cy="29081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flipV="1">
              <a:off x="6698466" y="5385964"/>
              <a:ext cx="0" cy="29081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flipV="1">
              <a:off x="3311849" y="5890056"/>
              <a:ext cx="0" cy="29081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V="1">
              <a:off x="3603573" y="5925896"/>
              <a:ext cx="63718" cy="265910"/>
            </a:xfrm>
            <a:prstGeom prst="straightConnector1">
              <a:avLst/>
            </a:prstGeom>
            <a:ln w="25400">
              <a:solidFill>
                <a:schemeClr val="accent2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flipH="1" flipV="1">
              <a:off x="3902510" y="5925896"/>
              <a:ext cx="88844" cy="254978"/>
            </a:xfrm>
            <a:prstGeom prst="straightConnector1">
              <a:avLst/>
            </a:prstGeom>
            <a:ln w="25400"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>
              <a:off x="4254205" y="5925896"/>
              <a:ext cx="0" cy="292608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flipV="1">
              <a:off x="4529924" y="5890056"/>
              <a:ext cx="102351" cy="290819"/>
            </a:xfrm>
            <a:prstGeom prst="straightConnector1">
              <a:avLst/>
            </a:prstGeom>
            <a:ln w="25400"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flipH="1" flipV="1">
              <a:off x="4825706" y="5905383"/>
              <a:ext cx="28613" cy="275493"/>
            </a:xfrm>
            <a:prstGeom prst="straightConnector1">
              <a:avLst/>
            </a:prstGeom>
            <a:ln w="25400">
              <a:solidFill>
                <a:schemeClr val="accent2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flipV="1">
              <a:off x="5155998" y="5890056"/>
              <a:ext cx="0" cy="29081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flipV="1">
              <a:off x="5485064" y="5890056"/>
              <a:ext cx="0" cy="29081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flipV="1">
              <a:off x="5773959" y="5890056"/>
              <a:ext cx="0" cy="29081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flipH="1">
              <a:off x="6072898" y="5890054"/>
              <a:ext cx="0" cy="301752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flipV="1">
              <a:off x="6409571" y="5890056"/>
              <a:ext cx="0" cy="29081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flipV="1">
              <a:off x="6698466" y="5890056"/>
              <a:ext cx="0" cy="29081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ctangle 82"/>
            <p:cNvSpPr/>
            <p:nvPr/>
          </p:nvSpPr>
          <p:spPr>
            <a:xfrm>
              <a:off x="2499118" y="5404220"/>
              <a:ext cx="4940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t=0</a:t>
              </a: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2499118" y="5925896"/>
              <a:ext cx="4940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t&gt;0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3884059" y="5048738"/>
              <a:ext cx="6739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</a:t>
              </a:r>
              <a:r>
                <a:rPr lang="en-US" dirty="0" smtClean="0"/>
                <a:t>ite </a:t>
              </a:r>
              <a:r>
                <a:rPr lang="en-US" dirty="0" err="1" smtClean="0"/>
                <a:t>i</a:t>
              </a:r>
              <a:endParaRPr lang="en-US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744666" y="5033460"/>
              <a:ext cx="6739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</a:t>
              </a:r>
              <a:r>
                <a:rPr lang="en-US" dirty="0" smtClean="0"/>
                <a:t>ite j</a:t>
              </a:r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63372" y="5926738"/>
            <a:ext cx="8518082" cy="369332"/>
            <a:chOff x="663372" y="5926738"/>
            <a:chExt cx="8518082" cy="369332"/>
          </a:xfrm>
        </p:grpSpPr>
        <p:sp>
          <p:nvSpPr>
            <p:cNvPr id="8" name="Rectangle 7"/>
            <p:cNvSpPr/>
            <p:nvPr/>
          </p:nvSpPr>
          <p:spPr>
            <a:xfrm>
              <a:off x="663372" y="5926738"/>
              <a:ext cx="851808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operators grow in in time, quantified by commutator	   “scrambling”</a:t>
              </a:r>
            </a:p>
          </p:txBody>
        </p:sp>
        <p:cxnSp>
          <p:nvCxnSpPr>
            <p:cNvPr id="88" name="Straight Arrow Connector 87"/>
            <p:cNvCxnSpPr/>
            <p:nvPr/>
          </p:nvCxnSpPr>
          <p:spPr>
            <a:xfrm flipV="1">
              <a:off x="5751672" y="6129827"/>
              <a:ext cx="552563" cy="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3470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293" y="118544"/>
            <a:ext cx="8244529" cy="1325563"/>
          </a:xfrm>
        </p:spPr>
        <p:txBody>
          <a:bodyPr/>
          <a:lstStyle/>
          <a:p>
            <a:r>
              <a:rPr lang="en-US" dirty="0" smtClean="0"/>
              <a:t>OTOC measurement in spin systems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864721" y="2671558"/>
            <a:ext cx="1204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time</a:t>
            </a:r>
          </a:p>
        </p:txBody>
      </p:sp>
      <p:sp>
        <p:nvSpPr>
          <p:cNvPr id="9" name="Rectangle 8"/>
          <p:cNvSpPr/>
          <p:nvPr/>
        </p:nvSpPr>
        <p:spPr>
          <a:xfrm>
            <a:off x="967156" y="1938436"/>
            <a:ext cx="1213339" cy="650631"/>
          </a:xfrm>
          <a:prstGeom prst="rect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prepare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27886" y="1938171"/>
            <a:ext cx="1213339" cy="650631"/>
          </a:xfrm>
          <a:prstGeom prst="rect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measure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80493" y="1938436"/>
            <a:ext cx="1485900" cy="650631"/>
          </a:xfrm>
          <a:prstGeom prst="rect">
            <a:avLst/>
          </a:prstGeom>
          <a:solidFill>
            <a:schemeClr val="accent4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evolve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07173" y="1938171"/>
            <a:ext cx="1620713" cy="650631"/>
          </a:xfrm>
          <a:prstGeom prst="rect">
            <a:avLst/>
          </a:prstGeom>
          <a:solidFill>
            <a:schemeClr val="accent4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evolve back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66393" y="1940035"/>
            <a:ext cx="940778" cy="650631"/>
          </a:xfrm>
          <a:prstGeom prst="rect">
            <a:avLst/>
          </a:prstGeom>
          <a:solidFill>
            <a:schemeClr val="accent3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rotate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729764" y="2588802"/>
            <a:ext cx="7328191" cy="1065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540327" y="1505711"/>
                <a:ext cx="766235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𝑖𝐻𝑡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327" y="1505711"/>
                <a:ext cx="766235" cy="381258"/>
              </a:xfrm>
              <a:prstGeom prst="rect">
                <a:avLst/>
              </a:prstGeom>
              <a:blipFill rotWithShape="0">
                <a:blip r:embed="rId3"/>
                <a:stretch>
                  <a:fillRect l="-5600" t="-1587" r="-3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326986" y="1506023"/>
                <a:ext cx="6363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986" y="1506023"/>
                <a:ext cx="636328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7308" t="-173770" r="-111538" b="-255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726638" y="1505711"/>
                <a:ext cx="916405" cy="3835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638" y="1505711"/>
                <a:ext cx="916405" cy="383567"/>
              </a:xfrm>
              <a:prstGeom prst="rect">
                <a:avLst/>
              </a:prstGeom>
              <a:blipFill rotWithShape="0">
                <a:blip r:embed="rId5"/>
                <a:stretch>
                  <a:fillRect l="-3974" t="-4762" r="-5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116164" y="1517644"/>
                <a:ext cx="602729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164" y="1517644"/>
                <a:ext cx="602729" cy="381258"/>
              </a:xfrm>
              <a:prstGeom prst="rect">
                <a:avLst/>
              </a:prstGeom>
              <a:blipFill rotWithShape="0">
                <a:blip r:embed="rId6"/>
                <a:stretch>
                  <a:fillRect l="-6061" t="-1613" r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538576" y="1468036"/>
                <a:ext cx="5919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8576" y="1468036"/>
                <a:ext cx="591957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 Gärttner - QSEC 2019</a:t>
            </a:r>
            <a:endParaRPr lang="en-US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08A2-6BA3-4CA7-9370-D248F12EA2D4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3" t="51539" r="16731" b="20940"/>
          <a:stretch/>
        </p:blipFill>
        <p:spPr>
          <a:xfrm>
            <a:off x="1150438" y="2827506"/>
            <a:ext cx="6068106" cy="12939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2011" y="3118822"/>
            <a:ext cx="635145" cy="7113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25268" y="4362991"/>
                <a:ext cx="7123878" cy="5057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l-G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𝛹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4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𝑖𝑡𝐻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𝑖𝑡𝐻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𝑖𝑡𝐻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𝑖𝑡𝐻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l-G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𝛹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i="1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268" y="4362991"/>
                <a:ext cx="7123878" cy="50577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556855" y="4920946"/>
                <a:ext cx="6217792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d>
                        <m:dPr>
                          <m:begChr m:val="⟨"/>
                          <m:endChr m:val="⟩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l-G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𝛹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 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𝑖𝑡𝐻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𝑖𝑡𝐻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𝑖𝑡𝐻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𝑖𝑡𝐻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l-G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𝛹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855" y="4920946"/>
                <a:ext cx="6217792" cy="78380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ight Brace 42"/>
          <p:cNvSpPr/>
          <p:nvPr/>
        </p:nvSpPr>
        <p:spPr bwMode="auto">
          <a:xfrm rot="5400000">
            <a:off x="3739444" y="4777595"/>
            <a:ext cx="158325" cy="1723294"/>
          </a:xfrm>
          <a:prstGeom prst="righ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4" name="Right Brace 43"/>
          <p:cNvSpPr/>
          <p:nvPr/>
        </p:nvSpPr>
        <p:spPr bwMode="auto">
          <a:xfrm rot="5400000">
            <a:off x="4838428" y="5498518"/>
            <a:ext cx="161946" cy="277835"/>
          </a:xfrm>
          <a:prstGeom prst="rightBrac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317429" y="5790093"/>
                <a:ext cx="1094659" cy="4712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429" y="5790093"/>
                <a:ext cx="1094659" cy="471219"/>
              </a:xfrm>
              <a:prstGeom prst="rect">
                <a:avLst/>
              </a:prstGeom>
              <a:blipFill rotWithShape="0">
                <a:blip r:embed="rId12"/>
                <a:stretch>
                  <a:fillRect r="-1111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459797" y="5792501"/>
                <a:ext cx="1033553" cy="4712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(0)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9797" y="5792501"/>
                <a:ext cx="1033553" cy="471219"/>
              </a:xfrm>
              <a:prstGeom prst="rect">
                <a:avLst/>
              </a:prstGeom>
              <a:blipFill rotWithShape="0">
                <a:blip r:embed="rId13"/>
                <a:stretch>
                  <a:fillRect r="-1775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ight Brace 44"/>
          <p:cNvSpPr/>
          <p:nvPr/>
        </p:nvSpPr>
        <p:spPr bwMode="auto">
          <a:xfrm rot="5400000">
            <a:off x="5872547" y="4845822"/>
            <a:ext cx="150066" cy="1571349"/>
          </a:xfrm>
          <a:prstGeom prst="righ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6" name="Right Brace 45"/>
          <p:cNvSpPr/>
          <p:nvPr/>
        </p:nvSpPr>
        <p:spPr bwMode="auto">
          <a:xfrm rot="5400000">
            <a:off x="6866082" y="5495432"/>
            <a:ext cx="161946" cy="277835"/>
          </a:xfrm>
          <a:prstGeom prst="rightBrac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5522376" y="5778216"/>
                <a:ext cx="9432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2376" y="5778216"/>
                <a:ext cx="943207" cy="461665"/>
              </a:xfrm>
              <a:prstGeom prst="rect">
                <a:avLst/>
              </a:prstGeom>
              <a:blipFill rotWithShape="0">
                <a:blip r:embed="rId14"/>
                <a:stretch>
                  <a:fillRect r="-645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6554160" y="5789963"/>
                <a:ext cx="78579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i="1" dirty="0">
                    <a:solidFill>
                      <a:srgbClr val="00B050"/>
                    </a:solidFill>
                    <a:latin typeface="Cambria" panose="02040503050406030204" pitchFamily="18" charset="0"/>
                    <a:ea typeface="Cambria Math" panose="02040503050406030204" pitchFamily="18" charset="0"/>
                  </a:rPr>
                  <a:t>V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(0)</m:t>
                    </m:r>
                  </m:oMath>
                </a14:m>
                <a:endParaRPr lang="en-US" sz="2400" i="1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4160" y="5789963"/>
                <a:ext cx="785793" cy="461665"/>
              </a:xfrm>
              <a:prstGeom prst="rect">
                <a:avLst/>
              </a:prstGeom>
              <a:blipFill rotWithShape="0">
                <a:blip r:embed="rId15"/>
                <a:stretch>
                  <a:fillRect l="-11628" t="-10526" r="-6977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607173" y="3451828"/>
                <a:ext cx="3995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173" y="3451828"/>
                <a:ext cx="399597" cy="369332"/>
              </a:xfrm>
              <a:prstGeom prst="rect">
                <a:avLst/>
              </a:prstGeom>
              <a:blipFill rotWithShape="0">
                <a:blip r:embed="rId1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Arc 50"/>
          <p:cNvSpPr/>
          <p:nvPr/>
        </p:nvSpPr>
        <p:spPr>
          <a:xfrm rot="20048535">
            <a:off x="4594538" y="3424793"/>
            <a:ext cx="452284" cy="470733"/>
          </a:xfrm>
          <a:prstGeom prst="arc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397106" y="3163104"/>
                <a:ext cx="1727844" cy="8740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7106" y="3163104"/>
                <a:ext cx="1727844" cy="87408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680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8" grpId="0"/>
      <p:bldP spid="43" grpId="0" animBg="1"/>
      <p:bldP spid="44" grpId="0" animBg="1"/>
      <p:bldP spid="15" grpId="0"/>
      <p:bldP spid="18" grpId="0"/>
      <p:bldP spid="45" grpId="0" animBg="1"/>
      <p:bldP spid="46" grpId="0" animBg="1"/>
      <p:bldP spid="47" grpId="0"/>
      <p:bldP spid="48" grpId="0"/>
      <p:bldP spid="19" grpId="0"/>
      <p:bldP spid="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294" y="118544"/>
            <a:ext cx="8040132" cy="1325563"/>
          </a:xfrm>
        </p:spPr>
        <p:txBody>
          <a:bodyPr/>
          <a:lstStyle/>
          <a:p>
            <a:r>
              <a:rPr lang="en-US" dirty="0" smtClean="0"/>
              <a:t>Collective operator spreading</a:t>
            </a:r>
            <a:endParaRPr lang="en-US" dirty="0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 Gärttner - QSEC 2019</a:t>
            </a:r>
            <a:endParaRPr lang="en-US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08A2-6BA3-4CA7-9370-D248F12EA2D4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74843" y="1677889"/>
                <a:ext cx="7123878" cy="5057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l-G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𝛹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𝑖𝑡𝐻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𝑖𝑡𝐻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𝑖𝑡𝐻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𝑖𝑡𝐻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l-G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𝛹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i="1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843" y="1677889"/>
                <a:ext cx="7123878" cy="50577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265731" y="2417418"/>
                <a:ext cx="2985433" cy="988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  <m:sup/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𝛹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𝛹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731" y="2417418"/>
                <a:ext cx="2985433" cy="98854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653241" y="2447072"/>
                <a:ext cx="2952347" cy="9866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b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…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3241" y="2447072"/>
                <a:ext cx="2952347" cy="98668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ight Brace 18"/>
          <p:cNvSpPr/>
          <p:nvPr/>
        </p:nvSpPr>
        <p:spPr>
          <a:xfrm rot="5400000">
            <a:off x="6714778" y="2629784"/>
            <a:ext cx="103544" cy="1274278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939968" y="3393896"/>
            <a:ext cx="1857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 least m terms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rot="5400000" flipV="1">
            <a:off x="1531426" y="4357291"/>
            <a:ext cx="0" cy="29081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V="1">
            <a:off x="1919484" y="4357291"/>
            <a:ext cx="0" cy="29081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 flipV="1">
            <a:off x="2316531" y="4357291"/>
            <a:ext cx="0" cy="29081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 flipV="1">
            <a:off x="2706338" y="4357291"/>
            <a:ext cx="0" cy="29081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 flipV="1">
            <a:off x="3073890" y="4357291"/>
            <a:ext cx="0" cy="29081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 flipV="1">
            <a:off x="3454228" y="4357291"/>
            <a:ext cx="0" cy="29081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 flipV="1">
            <a:off x="3783294" y="4357291"/>
            <a:ext cx="0" cy="29081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 flipV="1">
            <a:off x="4150845" y="4357291"/>
            <a:ext cx="0" cy="29081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rot="5400000" flipV="1">
            <a:off x="4529546" y="4357291"/>
            <a:ext cx="0" cy="29081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5400000" flipV="1">
            <a:off x="4897097" y="4357291"/>
            <a:ext cx="0" cy="29081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75011" y="4273685"/>
                <a:ext cx="8211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l-G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𝛹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011" y="4273685"/>
                <a:ext cx="821187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1481" t="-130263" r="-74815" b="-19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Straight Arrow Connector 69"/>
          <p:cNvCxnSpPr/>
          <p:nvPr/>
        </p:nvCxnSpPr>
        <p:spPr>
          <a:xfrm rot="16200000" flipH="1" flipV="1">
            <a:off x="1536339" y="4922649"/>
            <a:ext cx="0" cy="29081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rot="5400000" flipV="1">
            <a:off x="1924397" y="4922649"/>
            <a:ext cx="0" cy="29081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rot="5400000" flipV="1">
            <a:off x="2321444" y="4922649"/>
            <a:ext cx="0" cy="29081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rot="16200000" flipH="1" flipV="1">
            <a:off x="2711251" y="4922649"/>
            <a:ext cx="0" cy="29081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rot="5400000" flipV="1">
            <a:off x="3078803" y="4922649"/>
            <a:ext cx="0" cy="29081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rot="5400000" flipV="1">
            <a:off x="3459141" y="4922649"/>
            <a:ext cx="0" cy="29081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rot="5400000" flipV="1">
            <a:off x="3788207" y="4922649"/>
            <a:ext cx="0" cy="29081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rot="5400000" flipV="1">
            <a:off x="4155758" y="4922649"/>
            <a:ext cx="0" cy="29081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rot="5400000" flipV="1">
            <a:off x="4534459" y="4922649"/>
            <a:ext cx="0" cy="29081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rot="5400000" flipV="1">
            <a:off x="4902010" y="4922649"/>
            <a:ext cx="0" cy="29081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rot="16200000" flipH="1" flipV="1">
            <a:off x="1541253" y="5468340"/>
            <a:ext cx="0" cy="29081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rot="5400000" flipV="1">
            <a:off x="1929311" y="5468340"/>
            <a:ext cx="0" cy="29081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rot="5400000" flipV="1">
            <a:off x="2326358" y="5468340"/>
            <a:ext cx="0" cy="29081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rot="16200000" flipH="1" flipV="1">
            <a:off x="2716165" y="5468340"/>
            <a:ext cx="0" cy="29081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rot="5400000" flipV="1">
            <a:off x="3083717" y="5468340"/>
            <a:ext cx="0" cy="29081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rot="5400000" flipV="1">
            <a:off x="3464055" y="5468340"/>
            <a:ext cx="0" cy="29081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rot="5400000" flipV="1">
            <a:off x="3793121" y="5468340"/>
            <a:ext cx="0" cy="29081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rot="16200000" flipH="1" flipV="1">
            <a:off x="4160672" y="5468340"/>
            <a:ext cx="0" cy="29081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rot="16200000" flipH="1" flipV="1">
            <a:off x="4539373" y="5468340"/>
            <a:ext cx="0" cy="29081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rot="5400000" flipV="1">
            <a:off x="4906924" y="5468340"/>
            <a:ext cx="0" cy="29081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5374079" y="4413549"/>
                <a:ext cx="3200428" cy="5136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p>
                      </m:sSubSup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079" y="4413549"/>
                <a:ext cx="3200428" cy="513602"/>
              </a:xfrm>
              <a:prstGeom prst="rect">
                <a:avLst/>
              </a:prstGeom>
              <a:blipFill rotWithShape="0">
                <a:blip r:embed="rId7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258036" y="5002818"/>
                <a:ext cx="2344168" cy="5136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8036" y="5002818"/>
                <a:ext cx="2344168" cy="513602"/>
              </a:xfrm>
              <a:prstGeom prst="rect">
                <a:avLst/>
              </a:prstGeom>
              <a:blipFill rotWithShape="0">
                <a:blip r:embed="rId8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301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9" grpId="0" animBg="1"/>
      <p:bldP spid="32" grpId="0"/>
      <p:bldP spid="23" grpId="0"/>
      <p:bldP spid="92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" y="2525398"/>
            <a:ext cx="7886700" cy="1325563"/>
          </a:xfrm>
        </p:spPr>
        <p:txBody>
          <a:bodyPr/>
          <a:lstStyle/>
          <a:p>
            <a:r>
              <a:rPr lang="en-US" dirty="0" smtClean="0"/>
              <a:t>Penning trap quantum simulator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 Gärttner - QSEC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08A2-6BA3-4CA7-9370-D248F12EA2D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27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928" y="270237"/>
            <a:ext cx="7886700" cy="6269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Penning trap experiment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 Gärttner - QSEC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08A2-6BA3-4CA7-9370-D248F12EA2D4}" type="slidenum">
              <a:rPr lang="en-US" smtClean="0"/>
              <a:t>9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0982" y="1104095"/>
            <a:ext cx="5347857" cy="14898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7972" y="1361376"/>
            <a:ext cx="3848100" cy="23431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39131" y="2830060"/>
            <a:ext cx="283473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Two hyperfine states </a:t>
            </a:r>
            <a:endParaRPr lang="en-US" sz="2000" dirty="0" smtClean="0"/>
          </a:p>
          <a:p>
            <a:r>
              <a:rPr lang="en-US" sz="2000" dirty="0" smtClean="0"/>
              <a:t>used </a:t>
            </a:r>
            <a:r>
              <a:rPr lang="en-US" sz="2000" dirty="0"/>
              <a:t>as spin ½ system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476149">
            <a:off x="250471" y="2577004"/>
            <a:ext cx="771525" cy="80962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182989" y="1531411"/>
            <a:ext cx="1368977" cy="1704975"/>
            <a:chOff x="4733373" y="3420552"/>
            <a:chExt cx="1368977" cy="1704975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733373" y="3420552"/>
              <a:ext cx="542925" cy="1704975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080000" y="3911587"/>
              <a:ext cx="1022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B050"/>
                  </a:solidFill>
                </a:rPr>
                <a:t>ODF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246925" y="2532951"/>
            <a:ext cx="2536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Britton et al. Nature 2012</a:t>
            </a:r>
          </a:p>
          <a:p>
            <a:r>
              <a:rPr lang="en-US" sz="1200" dirty="0" err="1"/>
              <a:t>Bohnet</a:t>
            </a:r>
            <a:r>
              <a:rPr lang="en-US" sz="1200" dirty="0"/>
              <a:t> et al. Science 2015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99711" y="91601"/>
            <a:ext cx="217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With Justin </a:t>
            </a:r>
            <a:r>
              <a:rPr lang="en-US" sz="1600" dirty="0" err="1" smtClean="0"/>
              <a:t>Bohnet</a:t>
            </a:r>
            <a:endParaRPr lang="en-US" sz="1600" dirty="0" smtClean="0"/>
          </a:p>
          <a:p>
            <a:r>
              <a:rPr lang="en-US" sz="1600" dirty="0" smtClean="0"/>
              <a:t>Group of John Bollinger </a:t>
            </a:r>
          </a:p>
          <a:p>
            <a:r>
              <a:rPr lang="en-US" sz="1600" dirty="0" smtClean="0"/>
              <a:t>(NIST Boulder)</a:t>
            </a:r>
            <a:endParaRPr lang="en-US" sz="1600" dirty="0"/>
          </a:p>
        </p:txBody>
      </p:sp>
      <p:grpSp>
        <p:nvGrpSpPr>
          <p:cNvPr id="5" name="Group 4"/>
          <p:cNvGrpSpPr/>
          <p:nvPr/>
        </p:nvGrpSpPr>
        <p:grpSpPr>
          <a:xfrm>
            <a:off x="119059" y="3571802"/>
            <a:ext cx="6395122" cy="3038224"/>
            <a:chOff x="119059" y="3571802"/>
            <a:chExt cx="6395122" cy="3038224"/>
          </a:xfrm>
        </p:grpSpPr>
        <p:grpSp>
          <p:nvGrpSpPr>
            <p:cNvPr id="25" name="Group 24"/>
            <p:cNvGrpSpPr/>
            <p:nvPr/>
          </p:nvGrpSpPr>
          <p:grpSpPr>
            <a:xfrm>
              <a:off x="119059" y="3571802"/>
              <a:ext cx="6308713" cy="2657771"/>
              <a:chOff x="70192" y="1538216"/>
              <a:chExt cx="9218779" cy="2754119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0192" y="1538216"/>
                <a:ext cx="9218779" cy="2754119"/>
              </a:xfrm>
              <a:prstGeom prst="rect">
                <a:avLst/>
              </a:prstGeom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8372937" y="1824102"/>
                <a:ext cx="859253" cy="3530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CM</a:t>
                </a:r>
              </a:p>
            </p:txBody>
          </p:sp>
        </p:grpSp>
        <p:pic>
          <p:nvPicPr>
            <p:cNvPr id="28" name="mode01">
              <a:hlinkClick r:id="" action="ppaction://media"/>
            </p:cNvPr>
            <p:cNvPicPr>
              <a:picLocks noChangeAspect="1"/>
            </p:cNvPicPr>
            <p:nvPr>
              <a:vide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10"/>
            <a:stretch>
              <a:fillRect/>
            </a:stretch>
          </p:blipFill>
          <p:spPr>
            <a:xfrm>
              <a:off x="5500724" y="4154030"/>
              <a:ext cx="1013457" cy="901137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5541764" y="5984805"/>
              <a:ext cx="816009" cy="3888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Left Brace 29"/>
            <p:cNvSpPr/>
            <p:nvPr/>
          </p:nvSpPr>
          <p:spPr>
            <a:xfrm rot="5400000" flipH="1">
              <a:off x="5685781" y="5879151"/>
              <a:ext cx="102047" cy="417430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5512840" y="6240975"/>
                  <a:ext cx="432681" cy="36905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2840" y="6240975"/>
                  <a:ext cx="432681" cy="369051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Rectangle 31"/>
          <p:cNvSpPr/>
          <p:nvPr/>
        </p:nvSpPr>
        <p:spPr>
          <a:xfrm>
            <a:off x="5606917" y="6240975"/>
            <a:ext cx="242836" cy="36905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6514180" y="3657990"/>
                <a:ext cx="2668041" cy="8740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𝑧𝑧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bSup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sSubSup>
                        <m:sSubSup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bSup>
                      <m:sSubSup>
                        <m:sSubSup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4180" y="3657990"/>
                <a:ext cx="2668041" cy="87408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/>
          <p:cNvSpPr/>
          <p:nvPr/>
        </p:nvSpPr>
        <p:spPr>
          <a:xfrm>
            <a:off x="7636420" y="4084175"/>
            <a:ext cx="230064" cy="24668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7455269" y="4841506"/>
                <a:ext cx="1288634" cy="7117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5269" y="4841506"/>
                <a:ext cx="1288634" cy="711798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7181586" y="5012199"/>
            <a:ext cx="4499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at </a:t>
            </a:r>
          </a:p>
        </p:txBody>
      </p:sp>
    </p:spTree>
    <p:extLst>
      <p:ext uri="{BB962C8B-B14F-4D97-AF65-F5344CB8AC3E}">
        <p14:creationId xmlns:p14="http://schemas.microsoft.com/office/powerpoint/2010/main" val="38249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1" repeatCount="indefinite" fill="remove" display="0">
                  <p:stCondLst>
                    <p:cond delay="indefinite"/>
                  </p:stCondLst>
                </p:cTn>
                <p:tgtEl>
                  <p:spTgt spid="28"/>
                </p:tgtEl>
              </p:cMediaNode>
            </p:video>
          </p:childTnLst>
        </p:cTn>
      </p:par>
    </p:tnLst>
    <p:bldLst>
      <p:bldP spid="12" grpId="0" animBg="1"/>
      <p:bldP spid="32" grpId="0" animBg="1"/>
      <p:bldP spid="34" grpId="0"/>
      <p:bldP spid="35" grpId="0" animBg="1"/>
      <p:bldP spid="36" grpId="0"/>
      <p:bldP spid="3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xcolor}&#10;\usepackage{braket}&#10;\pagestyle{empty}&#10;&#10;\begin{document}&#10;&#10;$m_F=-1$&#10;&#10;\end{document}&#10;&#10;"/>
  <p:tag name="IGUANATEXSIZE" val="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xcolor}&#10;\usepackage{braket}&#10;\pagestyle{empty}&#10;&#10;\begin{document}&#10;&#10;$m_F=0$&#10;&#10;\end{document}&#10;&#10;"/>
  <p:tag name="IGUANATEXSIZE" val="2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xcolor}&#10;\usepackage{braket}&#10;\pagestyle{empty}&#10;&#10;\begin{document}&#10;&#10;$m_F=1$&#10;&#10;\end{document}&#10;&#10;"/>
  <p:tag name="IGUANATEXSIZE" val="2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xcolor}&#10;\usepackage{braket}&#10;\pagestyle{empty}&#10;&#10;\begin{document}&#10;&#10;$m_F=-1$&#10;&#10;\end{document}&#10;&#10;"/>
  <p:tag name="IGUANATEXSIZE" val="2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xcolor}&#10;\usepackage{braket}&#10;\pagestyle{empty}&#10;&#10;\begin{document}&#10;&#10;$m_F=0$&#10;&#10;\end{document}&#10;&#10;"/>
  <p:tag name="IGUANATEXSIZE" val="2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xcolor}&#10;\usepackage{braket}&#10;\pagestyle{empty}&#10;&#10;\begin{document}&#10;&#10;$m_F=1$&#10;&#10;\end{document}&#10;&#10;"/>
  <p:tag name="IGUANATEXSIZE" val="2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xcolor}&#10;\usepackage{braket}&#10;\pagestyle{empty}&#10;&#10;\begin{document}&#10;&#10;$m_F=-1$&#10;&#10;\end{document}&#10;&#10;"/>
  <p:tag name="IGUANATEXSIZE" val="2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xcolor}&#10;\usepackage{braket}&#10;\pagestyle{empty}&#10;&#10;\begin{document}&#10;&#10;$m_F=0$&#10;&#10;\end{document}&#10;&#10;"/>
  <p:tag name="IGUANATEXSIZE" val="2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xcolor}&#10;\usepackage{braket}&#10;\pagestyle{empty}&#10;&#10;\begin{document}&#10;&#10;$m_F=1$&#10;&#10;\end{document}&#10;&#10;"/>
  <p:tag name="IGUANATEXSIZE" val="22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25291</TotalTime>
  <Words>812</Words>
  <Application>Microsoft Office PowerPoint</Application>
  <PresentationFormat>On-screen Show (4:3)</PresentationFormat>
  <Paragraphs>342</Paragraphs>
  <Slides>26</Slides>
  <Notes>19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Arial</vt:lpstr>
      <vt:lpstr>Calibri</vt:lpstr>
      <vt:lpstr>Calibri Light</vt:lpstr>
      <vt:lpstr>Cambria</vt:lpstr>
      <vt:lpstr>Cambria Math</vt:lpstr>
      <vt:lpstr>Office Theme</vt:lpstr>
      <vt:lpstr>Using time-time correlations to detect entanglement and  spreading of quantum information</vt:lpstr>
      <vt:lpstr>(Analog) Quantum simulation</vt:lpstr>
      <vt:lpstr>Quantum simulation extended</vt:lpstr>
      <vt:lpstr>OTOCs quantify operator growth</vt:lpstr>
      <vt:lpstr>Operator growth</vt:lpstr>
      <vt:lpstr>OTOC measurement in spin systems</vt:lpstr>
      <vt:lpstr>Collective operator spreading</vt:lpstr>
      <vt:lpstr>Penning trap quantum simulator</vt:lpstr>
      <vt:lpstr>Penning trap experiment</vt:lpstr>
      <vt:lpstr>Experimental results</vt:lpstr>
      <vt:lpstr>Fourier transform of magnetization</vt:lpstr>
      <vt:lpstr>OTOCs quantify coherence</vt:lpstr>
      <vt:lpstr>Multiple quantum coherences</vt:lpstr>
      <vt:lpstr>Multiple quantum coherences</vt:lpstr>
      <vt:lpstr>MQC – experimental results</vt:lpstr>
      <vt:lpstr>OTOCs detect entanglement</vt:lpstr>
      <vt:lpstr>OTOCs as lower bound on QFI</vt:lpstr>
      <vt:lpstr>OTOCs detect chaos</vt:lpstr>
      <vt:lpstr>OTOCs for quantum chaos</vt:lpstr>
      <vt:lpstr>Three-mode system</vt:lpstr>
      <vt:lpstr>Three-mode chaos</vt:lpstr>
      <vt:lpstr>Time reversal in spinor BECs</vt:lpstr>
      <vt:lpstr>Exponential OTOC growth</vt:lpstr>
      <vt:lpstr>OTOCs in (Rydberg) spin systems</vt:lpstr>
      <vt:lpstr>Acknowledgements</vt:lpstr>
      <vt:lpstr>The Team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</dc:creator>
  <cp:lastModifiedBy>Martin Gärttner</cp:lastModifiedBy>
  <cp:revision>335</cp:revision>
  <cp:lastPrinted>2019-09-23T20:14:46Z</cp:lastPrinted>
  <dcterms:created xsi:type="dcterms:W3CDTF">2017-05-16T08:15:10Z</dcterms:created>
  <dcterms:modified xsi:type="dcterms:W3CDTF">2019-09-26T20:09:47Z</dcterms:modified>
</cp:coreProperties>
</file>